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79" r:id="rId2"/>
    <p:sldId id="686" r:id="rId3"/>
    <p:sldId id="923" r:id="rId4"/>
    <p:sldId id="888" r:id="rId5"/>
    <p:sldId id="889" r:id="rId6"/>
    <p:sldId id="699" r:id="rId7"/>
    <p:sldId id="924" r:id="rId8"/>
    <p:sldId id="688" r:id="rId9"/>
    <p:sldId id="917" r:id="rId10"/>
    <p:sldId id="890" r:id="rId11"/>
    <p:sldId id="892" r:id="rId12"/>
    <p:sldId id="893" r:id="rId13"/>
    <p:sldId id="916" r:id="rId14"/>
    <p:sldId id="895" r:id="rId15"/>
    <p:sldId id="896" r:id="rId16"/>
    <p:sldId id="918" r:id="rId17"/>
    <p:sldId id="885" r:id="rId18"/>
    <p:sldId id="689" r:id="rId19"/>
    <p:sldId id="691" r:id="rId20"/>
    <p:sldId id="690" r:id="rId21"/>
    <p:sldId id="693" r:id="rId22"/>
    <p:sldId id="694" r:id="rId23"/>
    <p:sldId id="695" r:id="rId24"/>
    <p:sldId id="925" r:id="rId25"/>
    <p:sldId id="919" r:id="rId26"/>
    <p:sldId id="920" r:id="rId27"/>
    <p:sldId id="921" r:id="rId28"/>
    <p:sldId id="915" r:id="rId29"/>
    <p:sldId id="922" r:id="rId30"/>
    <p:sldId id="883" r:id="rId31"/>
    <p:sldId id="884" r:id="rId32"/>
    <p:sldId id="903" r:id="rId33"/>
    <p:sldId id="901" r:id="rId34"/>
    <p:sldId id="902" r:id="rId35"/>
    <p:sldId id="905" r:id="rId36"/>
    <p:sldId id="906" r:id="rId37"/>
    <p:sldId id="908" r:id="rId38"/>
    <p:sldId id="910" r:id="rId39"/>
    <p:sldId id="909" r:id="rId40"/>
    <p:sldId id="911" r:id="rId41"/>
    <p:sldId id="897" r:id="rId42"/>
    <p:sldId id="894" r:id="rId43"/>
    <p:sldId id="266" r:id="rId44"/>
    <p:sldId id="262" r:id="rId45"/>
    <p:sldId id="927" r:id="rId46"/>
    <p:sldId id="301" r:id="rId47"/>
    <p:sldId id="304" r:id="rId48"/>
    <p:sldId id="305" r:id="rId49"/>
    <p:sldId id="306" r:id="rId50"/>
    <p:sldId id="307" r:id="rId51"/>
    <p:sldId id="308" r:id="rId52"/>
    <p:sldId id="309" r:id="rId53"/>
    <p:sldId id="300" r:id="rId54"/>
    <p:sldId id="302" r:id="rId55"/>
    <p:sldId id="319" r:id="rId56"/>
    <p:sldId id="315" r:id="rId57"/>
    <p:sldId id="267" r:id="rId58"/>
    <p:sldId id="268" r:id="rId59"/>
    <p:sldId id="325" r:id="rId60"/>
    <p:sldId id="270" r:id="rId61"/>
    <p:sldId id="898" r:id="rId62"/>
    <p:sldId id="928" r:id="rId63"/>
    <p:sldId id="887" r:id="rId64"/>
    <p:sldId id="912" r:id="rId65"/>
    <p:sldId id="913" r:id="rId66"/>
    <p:sldId id="914"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52" autoAdjust="0"/>
    <p:restoredTop sz="73451" autoAdjust="0"/>
  </p:normalViewPr>
  <p:slideViewPr>
    <p:cSldViewPr snapToGrid="0">
      <p:cViewPr varScale="1">
        <p:scale>
          <a:sx n="117" d="100"/>
          <a:sy n="117" d="100"/>
        </p:scale>
        <p:origin x="1476" y="96"/>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D44584-FE64-4A64-82DD-9442559BCED9}"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CA"/>
        </a:p>
      </dgm:t>
    </dgm:pt>
    <dgm:pt modelId="{D89264A3-78EE-4072-A974-EAD84076362C}">
      <dgm:prSet phldrT="[Text]"/>
      <dgm:spPr/>
      <dgm:t>
        <a:bodyPr/>
        <a:lstStyle/>
        <a:p>
          <a:r>
            <a:rPr lang="en-CA" dirty="0"/>
            <a:t>In order to enjoy music on Walkman</a:t>
          </a:r>
        </a:p>
      </dgm:t>
    </dgm:pt>
    <dgm:pt modelId="{8E1E1F19-14F0-4111-B7A5-2D0A11DCECE4}" type="parTrans" cxnId="{44149456-630B-4BEF-ACFF-403900BA10F6}">
      <dgm:prSet/>
      <dgm:spPr/>
      <dgm:t>
        <a:bodyPr/>
        <a:lstStyle/>
        <a:p>
          <a:endParaRPr lang="en-CA"/>
        </a:p>
      </dgm:t>
    </dgm:pt>
    <dgm:pt modelId="{980A2F22-728B-4664-8EBC-A7E88C92466A}" type="sibTrans" cxnId="{44149456-630B-4BEF-ACFF-403900BA10F6}">
      <dgm:prSet/>
      <dgm:spPr/>
      <dgm:t>
        <a:bodyPr/>
        <a:lstStyle/>
        <a:p>
          <a:endParaRPr lang="en-CA"/>
        </a:p>
      </dgm:t>
    </dgm:pt>
    <dgm:pt modelId="{C18A981B-8355-4AB3-BE5E-0DCECE831EEF}">
      <dgm:prSet/>
      <dgm:spPr/>
      <dgm:t>
        <a:bodyPr/>
        <a:lstStyle/>
        <a:p>
          <a:r>
            <a:rPr lang="en-CA"/>
            <a:t>Insert tape</a:t>
          </a:r>
          <a:endParaRPr lang="en-CA" dirty="0"/>
        </a:p>
      </dgm:t>
    </dgm:pt>
    <dgm:pt modelId="{5B37A4F5-D57D-43C0-A33E-4402DF75A921}" type="parTrans" cxnId="{1DD82BDA-4EF9-475B-96D6-08DAC24CBCB0}">
      <dgm:prSet/>
      <dgm:spPr/>
      <dgm:t>
        <a:bodyPr/>
        <a:lstStyle/>
        <a:p>
          <a:endParaRPr lang="en-CA"/>
        </a:p>
      </dgm:t>
    </dgm:pt>
    <dgm:pt modelId="{2DCDA5F4-FF68-4BE5-8F19-55A743887FEA}" type="sibTrans" cxnId="{1DD82BDA-4EF9-475B-96D6-08DAC24CBCB0}">
      <dgm:prSet/>
      <dgm:spPr/>
      <dgm:t>
        <a:bodyPr/>
        <a:lstStyle/>
        <a:p>
          <a:endParaRPr lang="en-CA"/>
        </a:p>
      </dgm:t>
    </dgm:pt>
    <dgm:pt modelId="{8226DD29-0846-4605-90D3-30013D027EB0}">
      <dgm:prSet/>
      <dgm:spPr/>
      <dgm:t>
        <a:bodyPr/>
        <a:lstStyle/>
        <a:p>
          <a:r>
            <a:rPr lang="en-CA"/>
            <a:t>Open Walkman</a:t>
          </a:r>
          <a:endParaRPr lang="en-CA" dirty="0"/>
        </a:p>
      </dgm:t>
    </dgm:pt>
    <dgm:pt modelId="{D589FB92-A139-4AF1-A61F-7750A2BA2BDD}" type="parTrans" cxnId="{575260D1-A275-4BDA-A3A4-A24A37A74E28}">
      <dgm:prSet/>
      <dgm:spPr/>
      <dgm:t>
        <a:bodyPr/>
        <a:lstStyle/>
        <a:p>
          <a:endParaRPr lang="en-CA"/>
        </a:p>
      </dgm:t>
    </dgm:pt>
    <dgm:pt modelId="{435DC179-66EF-4B1B-80F2-6C74735ECB44}" type="sibTrans" cxnId="{575260D1-A275-4BDA-A3A4-A24A37A74E28}">
      <dgm:prSet/>
      <dgm:spPr/>
      <dgm:t>
        <a:bodyPr/>
        <a:lstStyle/>
        <a:p>
          <a:endParaRPr lang="en-CA"/>
        </a:p>
      </dgm:t>
    </dgm:pt>
    <dgm:pt modelId="{BD668926-ECED-415E-961C-610CBD44653E}">
      <dgm:prSet/>
      <dgm:spPr/>
      <dgm:t>
        <a:bodyPr/>
        <a:lstStyle/>
        <a:p>
          <a:r>
            <a:rPr lang="en-CA"/>
            <a:t>Find open button</a:t>
          </a:r>
          <a:endParaRPr lang="en-CA" dirty="0"/>
        </a:p>
      </dgm:t>
    </dgm:pt>
    <dgm:pt modelId="{5948628E-BA31-49B0-8623-EFEBE65F5080}" type="parTrans" cxnId="{12FC8A31-8FE6-4BDF-B225-B78B4EE2952D}">
      <dgm:prSet/>
      <dgm:spPr/>
      <dgm:t>
        <a:bodyPr/>
        <a:lstStyle/>
        <a:p>
          <a:endParaRPr lang="en-CA"/>
        </a:p>
      </dgm:t>
    </dgm:pt>
    <dgm:pt modelId="{BB03F400-D63B-4D5A-B6EB-B66F468D217F}" type="sibTrans" cxnId="{12FC8A31-8FE6-4BDF-B225-B78B4EE2952D}">
      <dgm:prSet/>
      <dgm:spPr/>
      <dgm:t>
        <a:bodyPr/>
        <a:lstStyle/>
        <a:p>
          <a:endParaRPr lang="en-CA"/>
        </a:p>
      </dgm:t>
    </dgm:pt>
    <dgm:pt modelId="{C2D2BCD8-3856-4B47-952F-318013EA4095}">
      <dgm:prSet/>
      <dgm:spPr/>
      <dgm:t>
        <a:bodyPr/>
        <a:lstStyle/>
        <a:p>
          <a:r>
            <a:rPr lang="en-CA"/>
            <a:t>Press open button</a:t>
          </a:r>
          <a:endParaRPr lang="en-CA" dirty="0"/>
        </a:p>
      </dgm:t>
    </dgm:pt>
    <dgm:pt modelId="{08DDE4F2-D68D-447F-A66C-4BE70B67F88B}" type="parTrans" cxnId="{D7BEFF83-8B92-402D-B11F-34B1787B6186}">
      <dgm:prSet/>
      <dgm:spPr/>
      <dgm:t>
        <a:bodyPr/>
        <a:lstStyle/>
        <a:p>
          <a:endParaRPr lang="en-CA"/>
        </a:p>
      </dgm:t>
    </dgm:pt>
    <dgm:pt modelId="{F89A3424-939D-403E-A8BA-75A1B9887DC7}" type="sibTrans" cxnId="{D7BEFF83-8B92-402D-B11F-34B1787B6186}">
      <dgm:prSet/>
      <dgm:spPr/>
      <dgm:t>
        <a:bodyPr/>
        <a:lstStyle/>
        <a:p>
          <a:endParaRPr lang="en-CA"/>
        </a:p>
      </dgm:t>
    </dgm:pt>
    <dgm:pt modelId="{67E06D6C-B6F3-42AB-9970-EB6F03C6CCF1}">
      <dgm:prSet/>
      <dgm:spPr/>
      <dgm:t>
        <a:bodyPr/>
        <a:lstStyle/>
        <a:p>
          <a:r>
            <a:rPr lang="en-CA"/>
            <a:t>Open the cassette tray/wait for tray to open</a:t>
          </a:r>
          <a:endParaRPr lang="en-CA" dirty="0"/>
        </a:p>
      </dgm:t>
    </dgm:pt>
    <dgm:pt modelId="{538AE29C-B39B-4302-AD7A-109853A6940A}" type="parTrans" cxnId="{9C4ACFEB-921A-45BA-BD00-328BE5C59A7E}">
      <dgm:prSet/>
      <dgm:spPr/>
      <dgm:t>
        <a:bodyPr/>
        <a:lstStyle/>
        <a:p>
          <a:endParaRPr lang="en-CA"/>
        </a:p>
      </dgm:t>
    </dgm:pt>
    <dgm:pt modelId="{B9270A91-F500-49B5-8CB9-4AE4B5FE4BB7}" type="sibTrans" cxnId="{9C4ACFEB-921A-45BA-BD00-328BE5C59A7E}">
      <dgm:prSet/>
      <dgm:spPr/>
      <dgm:t>
        <a:bodyPr/>
        <a:lstStyle/>
        <a:p>
          <a:endParaRPr lang="en-CA"/>
        </a:p>
      </dgm:t>
    </dgm:pt>
    <dgm:pt modelId="{6C5D14EE-3356-42CC-80A2-64044C928E6D}">
      <dgm:prSet/>
      <dgm:spPr/>
      <dgm:t>
        <a:bodyPr/>
        <a:lstStyle/>
        <a:p>
          <a:r>
            <a:rPr lang="en-CA"/>
            <a:t>Put the cassette inside</a:t>
          </a:r>
          <a:endParaRPr lang="en-CA" dirty="0"/>
        </a:p>
      </dgm:t>
    </dgm:pt>
    <dgm:pt modelId="{C398C971-0D56-4027-8B28-1110D2018CF3}" type="parTrans" cxnId="{5A5258E8-AFC5-4483-AE98-EFF6E4DA65A2}">
      <dgm:prSet/>
      <dgm:spPr/>
      <dgm:t>
        <a:bodyPr/>
        <a:lstStyle/>
        <a:p>
          <a:endParaRPr lang="en-CA"/>
        </a:p>
      </dgm:t>
    </dgm:pt>
    <dgm:pt modelId="{079ABEEB-787E-47D7-B329-D40908D45BA0}" type="sibTrans" cxnId="{5A5258E8-AFC5-4483-AE98-EFF6E4DA65A2}">
      <dgm:prSet/>
      <dgm:spPr/>
      <dgm:t>
        <a:bodyPr/>
        <a:lstStyle/>
        <a:p>
          <a:endParaRPr lang="en-CA"/>
        </a:p>
      </dgm:t>
    </dgm:pt>
    <dgm:pt modelId="{7008AA16-AA75-40CF-B7E1-60C745CADBBD}">
      <dgm:prSet/>
      <dgm:spPr/>
      <dgm:t>
        <a:bodyPr/>
        <a:lstStyle/>
        <a:p>
          <a:r>
            <a:rPr lang="en-CA"/>
            <a:t>Find a cassette you want to listen to</a:t>
          </a:r>
          <a:endParaRPr lang="en-CA" dirty="0"/>
        </a:p>
      </dgm:t>
    </dgm:pt>
    <dgm:pt modelId="{9D0D4A6C-153E-4EDC-B590-1EE08DA3B2A5}" type="parTrans" cxnId="{460FB001-73F1-4261-AE7C-403A5623E55C}">
      <dgm:prSet/>
      <dgm:spPr/>
      <dgm:t>
        <a:bodyPr/>
        <a:lstStyle/>
        <a:p>
          <a:endParaRPr lang="en-CA"/>
        </a:p>
      </dgm:t>
    </dgm:pt>
    <dgm:pt modelId="{A7E5BB67-5909-446D-BA9C-ACA354661D06}" type="sibTrans" cxnId="{460FB001-73F1-4261-AE7C-403A5623E55C}">
      <dgm:prSet/>
      <dgm:spPr/>
      <dgm:t>
        <a:bodyPr/>
        <a:lstStyle/>
        <a:p>
          <a:endParaRPr lang="en-CA"/>
        </a:p>
      </dgm:t>
    </dgm:pt>
    <dgm:pt modelId="{2EA66799-713A-414A-BEF4-E68EBCAB7754}">
      <dgm:prSet/>
      <dgm:spPr/>
      <dgm:t>
        <a:bodyPr/>
        <a:lstStyle/>
        <a:p>
          <a:r>
            <a:rPr lang="en-CA"/>
            <a:t>Choose a side you want to listen to</a:t>
          </a:r>
          <a:endParaRPr lang="en-CA" dirty="0"/>
        </a:p>
      </dgm:t>
    </dgm:pt>
    <dgm:pt modelId="{BF9A44F0-14CC-4633-99C2-0166AF3EBF43}" type="parTrans" cxnId="{54C12135-BA3C-41F9-9A6A-751A50B816F8}">
      <dgm:prSet/>
      <dgm:spPr/>
      <dgm:t>
        <a:bodyPr/>
        <a:lstStyle/>
        <a:p>
          <a:endParaRPr lang="en-CA"/>
        </a:p>
      </dgm:t>
    </dgm:pt>
    <dgm:pt modelId="{C05450FA-EAE9-4E72-82DA-497F5D667279}" type="sibTrans" cxnId="{54C12135-BA3C-41F9-9A6A-751A50B816F8}">
      <dgm:prSet/>
      <dgm:spPr/>
      <dgm:t>
        <a:bodyPr/>
        <a:lstStyle/>
        <a:p>
          <a:endParaRPr lang="en-CA"/>
        </a:p>
      </dgm:t>
    </dgm:pt>
    <dgm:pt modelId="{4ECC0F51-9D19-4C37-9E08-E65C6CD98188}">
      <dgm:prSet/>
      <dgm:spPr/>
      <dgm:t>
        <a:bodyPr/>
        <a:lstStyle/>
        <a:p>
          <a:r>
            <a:rPr lang="en-CA"/>
            <a:t>Orient the cassette correctly</a:t>
          </a:r>
          <a:endParaRPr lang="en-CA" dirty="0"/>
        </a:p>
      </dgm:t>
    </dgm:pt>
    <dgm:pt modelId="{F6337603-5F4E-4AC9-9418-A45D94FC1EF6}" type="parTrans" cxnId="{636990D2-A861-41C3-BF70-6F1762487062}">
      <dgm:prSet/>
      <dgm:spPr/>
      <dgm:t>
        <a:bodyPr/>
        <a:lstStyle/>
        <a:p>
          <a:endParaRPr lang="en-CA"/>
        </a:p>
      </dgm:t>
    </dgm:pt>
    <dgm:pt modelId="{31FCED20-4408-4163-95E2-F63F1D724B54}" type="sibTrans" cxnId="{636990D2-A861-41C3-BF70-6F1762487062}">
      <dgm:prSet/>
      <dgm:spPr/>
      <dgm:t>
        <a:bodyPr/>
        <a:lstStyle/>
        <a:p>
          <a:endParaRPr lang="en-CA"/>
        </a:p>
      </dgm:t>
    </dgm:pt>
    <dgm:pt modelId="{D6DC9478-1AE4-4A29-843A-47668DD1D45C}">
      <dgm:prSet/>
      <dgm:spPr/>
      <dgm:t>
        <a:bodyPr/>
        <a:lstStyle/>
        <a:p>
          <a:r>
            <a:rPr lang="en-CA"/>
            <a:t>Insert cassette into tray</a:t>
          </a:r>
          <a:endParaRPr lang="en-CA" dirty="0"/>
        </a:p>
      </dgm:t>
    </dgm:pt>
    <dgm:pt modelId="{41A78E9A-49C8-40B8-A7AD-448CAADECB12}" type="parTrans" cxnId="{23C6EB2E-6734-4163-8B65-5769FA00FA96}">
      <dgm:prSet/>
      <dgm:spPr/>
      <dgm:t>
        <a:bodyPr/>
        <a:lstStyle/>
        <a:p>
          <a:endParaRPr lang="en-CA"/>
        </a:p>
      </dgm:t>
    </dgm:pt>
    <dgm:pt modelId="{3EE35E61-B69D-4F06-A465-ED5CD1F38D4C}" type="sibTrans" cxnId="{23C6EB2E-6734-4163-8B65-5769FA00FA96}">
      <dgm:prSet/>
      <dgm:spPr/>
      <dgm:t>
        <a:bodyPr/>
        <a:lstStyle/>
        <a:p>
          <a:endParaRPr lang="en-CA"/>
        </a:p>
      </dgm:t>
    </dgm:pt>
    <dgm:pt modelId="{7A00A80F-ABDA-4B22-8016-D1E3AF1DDFFF}">
      <dgm:prSet/>
      <dgm:spPr/>
      <dgm:t>
        <a:bodyPr/>
        <a:lstStyle/>
        <a:p>
          <a:r>
            <a:rPr lang="en-CA"/>
            <a:t>Close it </a:t>
          </a:r>
          <a:endParaRPr lang="en-CA" dirty="0"/>
        </a:p>
      </dgm:t>
    </dgm:pt>
    <dgm:pt modelId="{5EEB0418-6FD0-4318-ABAC-C6B0DDF05252}" type="parTrans" cxnId="{7158497B-459B-4FD2-8519-0DDCC81C71C7}">
      <dgm:prSet/>
      <dgm:spPr/>
      <dgm:t>
        <a:bodyPr/>
        <a:lstStyle/>
        <a:p>
          <a:endParaRPr lang="en-CA"/>
        </a:p>
      </dgm:t>
    </dgm:pt>
    <dgm:pt modelId="{35F6F0F2-9DA6-4734-BF89-35F66F8AA013}" type="sibTrans" cxnId="{7158497B-459B-4FD2-8519-0DDCC81C71C7}">
      <dgm:prSet/>
      <dgm:spPr/>
      <dgm:t>
        <a:bodyPr/>
        <a:lstStyle/>
        <a:p>
          <a:endParaRPr lang="en-CA"/>
        </a:p>
      </dgm:t>
    </dgm:pt>
    <dgm:pt modelId="{AB48561F-F1DF-4E57-AAD0-14C46C177E70}">
      <dgm:prSet/>
      <dgm:spPr/>
      <dgm:t>
        <a:bodyPr/>
        <a:lstStyle/>
        <a:p>
          <a:r>
            <a:rPr lang="en-CA"/>
            <a:t>Press play</a:t>
          </a:r>
          <a:endParaRPr lang="en-CA" dirty="0"/>
        </a:p>
      </dgm:t>
    </dgm:pt>
    <dgm:pt modelId="{806B4637-E6FF-4CB2-A6F4-9FB378BE12C8}" type="parTrans" cxnId="{17F25617-2189-4975-A80E-404D62BABCBB}">
      <dgm:prSet/>
      <dgm:spPr/>
      <dgm:t>
        <a:bodyPr/>
        <a:lstStyle/>
        <a:p>
          <a:endParaRPr lang="en-CA"/>
        </a:p>
      </dgm:t>
    </dgm:pt>
    <dgm:pt modelId="{8842AF27-509E-4F90-8A14-2E43B2989660}" type="sibTrans" cxnId="{17F25617-2189-4975-A80E-404D62BABCBB}">
      <dgm:prSet/>
      <dgm:spPr/>
      <dgm:t>
        <a:bodyPr/>
        <a:lstStyle/>
        <a:p>
          <a:endParaRPr lang="en-CA"/>
        </a:p>
      </dgm:t>
    </dgm:pt>
    <dgm:pt modelId="{980F4EB7-41C1-4FB4-B704-8C188CF78314}">
      <dgm:prSet/>
      <dgm:spPr/>
      <dgm:t>
        <a:bodyPr/>
        <a:lstStyle/>
        <a:p>
          <a:r>
            <a:rPr lang="en-CA"/>
            <a:t>Insert headphones into Walkman</a:t>
          </a:r>
          <a:endParaRPr lang="en-CA" dirty="0"/>
        </a:p>
      </dgm:t>
    </dgm:pt>
    <dgm:pt modelId="{A554F460-CD19-4081-BE56-C2ED02DC4152}" type="parTrans" cxnId="{9B3D1326-1E4F-45AA-BE2E-1DBB204F618D}">
      <dgm:prSet/>
      <dgm:spPr/>
      <dgm:t>
        <a:bodyPr/>
        <a:lstStyle/>
        <a:p>
          <a:endParaRPr lang="en-CA"/>
        </a:p>
      </dgm:t>
    </dgm:pt>
    <dgm:pt modelId="{2EFBF910-4C14-43A8-8A06-0022621C5167}" type="sibTrans" cxnId="{9B3D1326-1E4F-45AA-BE2E-1DBB204F618D}">
      <dgm:prSet/>
      <dgm:spPr/>
      <dgm:t>
        <a:bodyPr/>
        <a:lstStyle/>
        <a:p>
          <a:endParaRPr lang="en-CA"/>
        </a:p>
      </dgm:t>
    </dgm:pt>
    <dgm:pt modelId="{90ABCAD2-C289-4D6B-A9E1-3F833BE137AC}">
      <dgm:prSet/>
      <dgm:spPr/>
      <dgm:t>
        <a:bodyPr/>
        <a:lstStyle/>
        <a:p>
          <a:r>
            <a:rPr lang="en-CA"/>
            <a:t>Put on headphones</a:t>
          </a:r>
          <a:endParaRPr lang="en-CA" dirty="0"/>
        </a:p>
      </dgm:t>
    </dgm:pt>
    <dgm:pt modelId="{7294C260-FEA2-4E20-9C7F-70C2F86D35B8}" type="parTrans" cxnId="{2C8867D9-8B14-45D8-AEBB-3AFDC45572C3}">
      <dgm:prSet/>
      <dgm:spPr/>
      <dgm:t>
        <a:bodyPr/>
        <a:lstStyle/>
        <a:p>
          <a:endParaRPr lang="en-CA"/>
        </a:p>
      </dgm:t>
    </dgm:pt>
    <dgm:pt modelId="{98ED95E0-3E83-4AAB-B9EE-F35EAE957EF7}" type="sibTrans" cxnId="{2C8867D9-8B14-45D8-AEBB-3AFDC45572C3}">
      <dgm:prSet/>
      <dgm:spPr/>
      <dgm:t>
        <a:bodyPr/>
        <a:lstStyle/>
        <a:p>
          <a:endParaRPr lang="en-CA"/>
        </a:p>
      </dgm:t>
    </dgm:pt>
    <dgm:pt modelId="{97340B4C-B413-410A-BEED-C08B9E0540A0}">
      <dgm:prSet custT="1">
        <dgm:style>
          <a:lnRef idx="2">
            <a:schemeClr val="accent1"/>
          </a:lnRef>
          <a:fillRef idx="1">
            <a:schemeClr val="lt1"/>
          </a:fillRef>
          <a:effectRef idx="0">
            <a:schemeClr val="accent1"/>
          </a:effectRef>
          <a:fontRef idx="minor">
            <a:schemeClr val="dk1"/>
          </a:fontRef>
        </dgm:style>
      </dgm:prSet>
      <dgm:spPr>
        <a:ln>
          <a:noFill/>
        </a:ln>
      </dgm:spPr>
      <dgm:t>
        <a:bodyPr/>
        <a:lstStyle/>
        <a:p>
          <a:r>
            <a:rPr lang="en-CA" sz="700" dirty="0"/>
            <a:t>Plan 0: do 1-2. If headphones aren’t inserted, do 3-4.</a:t>
          </a:r>
        </a:p>
      </dgm:t>
    </dgm:pt>
    <dgm:pt modelId="{24385B44-062C-4306-BB23-EE18415429EC}" type="parTrans" cxnId="{40A6EFB0-EB69-49ED-AB06-4526722FD713}">
      <dgm:prSet/>
      <dgm:spPr/>
      <dgm:t>
        <a:bodyPr/>
        <a:lstStyle/>
        <a:p>
          <a:endParaRPr lang="en-CA"/>
        </a:p>
      </dgm:t>
    </dgm:pt>
    <dgm:pt modelId="{0B17D7E9-AA87-465C-AFA4-91C306A238B6}" type="sibTrans" cxnId="{40A6EFB0-EB69-49ED-AB06-4526722FD713}">
      <dgm:prSet/>
      <dgm:spPr/>
      <dgm:t>
        <a:bodyPr/>
        <a:lstStyle/>
        <a:p>
          <a:endParaRPr lang="en-CA"/>
        </a:p>
      </dgm:t>
    </dgm:pt>
    <dgm:pt modelId="{DCA1731D-E0FD-47A2-A511-487446BA2EF1}" type="pres">
      <dgm:prSet presAssocID="{99D44584-FE64-4A64-82DD-9442559BCED9}" presName="hierChild1" presStyleCnt="0">
        <dgm:presLayoutVars>
          <dgm:orgChart val="1"/>
          <dgm:chPref val="1"/>
          <dgm:dir/>
          <dgm:animOne val="branch"/>
          <dgm:animLvl val="lvl"/>
          <dgm:resizeHandles/>
        </dgm:presLayoutVars>
      </dgm:prSet>
      <dgm:spPr/>
    </dgm:pt>
    <dgm:pt modelId="{6785991C-91C2-4A6E-B76B-6E7DA5BE2443}" type="pres">
      <dgm:prSet presAssocID="{D89264A3-78EE-4072-A974-EAD84076362C}" presName="hierRoot1" presStyleCnt="0">
        <dgm:presLayoutVars>
          <dgm:hierBranch val="init"/>
        </dgm:presLayoutVars>
      </dgm:prSet>
      <dgm:spPr/>
    </dgm:pt>
    <dgm:pt modelId="{32772B6E-B67E-4167-A3AB-20606D6CF261}" type="pres">
      <dgm:prSet presAssocID="{D89264A3-78EE-4072-A974-EAD84076362C}" presName="rootComposite1" presStyleCnt="0"/>
      <dgm:spPr/>
    </dgm:pt>
    <dgm:pt modelId="{B89E06DB-F6D1-40B2-ACF8-DD850AC40B78}" type="pres">
      <dgm:prSet presAssocID="{D89264A3-78EE-4072-A974-EAD84076362C}" presName="rootText1" presStyleLbl="node0" presStyleIdx="0" presStyleCnt="2" custLinFactNeighborX="-1950" custLinFactNeighborY="-81240">
        <dgm:presLayoutVars>
          <dgm:chPref val="3"/>
        </dgm:presLayoutVars>
      </dgm:prSet>
      <dgm:spPr/>
    </dgm:pt>
    <dgm:pt modelId="{1AEDE409-800C-4982-A3A1-A9A9E8D81DA8}" type="pres">
      <dgm:prSet presAssocID="{D89264A3-78EE-4072-A974-EAD84076362C}" presName="rootConnector1" presStyleLbl="node1" presStyleIdx="0" presStyleCnt="0"/>
      <dgm:spPr/>
    </dgm:pt>
    <dgm:pt modelId="{5C447116-4000-4479-88A1-FCC155BB696B}" type="pres">
      <dgm:prSet presAssocID="{D89264A3-78EE-4072-A974-EAD84076362C}" presName="hierChild2" presStyleCnt="0"/>
      <dgm:spPr/>
    </dgm:pt>
    <dgm:pt modelId="{E41DEC69-FFA0-46FB-801B-B5E009D716DE}" type="pres">
      <dgm:prSet presAssocID="{5B37A4F5-D57D-43C0-A33E-4402DF75A921}" presName="Name37" presStyleLbl="parChTrans1D2" presStyleIdx="0" presStyleCnt="4"/>
      <dgm:spPr/>
    </dgm:pt>
    <dgm:pt modelId="{E1432798-7B99-4795-95CB-B9686B6AD2B9}" type="pres">
      <dgm:prSet presAssocID="{C18A981B-8355-4AB3-BE5E-0DCECE831EEF}" presName="hierRoot2" presStyleCnt="0">
        <dgm:presLayoutVars>
          <dgm:hierBranch val="init"/>
        </dgm:presLayoutVars>
      </dgm:prSet>
      <dgm:spPr/>
    </dgm:pt>
    <dgm:pt modelId="{3FEDE637-B639-4783-A4E4-19BDA9409D1D}" type="pres">
      <dgm:prSet presAssocID="{C18A981B-8355-4AB3-BE5E-0DCECE831EEF}" presName="rootComposite" presStyleCnt="0"/>
      <dgm:spPr/>
    </dgm:pt>
    <dgm:pt modelId="{E2306EDA-EA06-4137-B7B0-66E765E7E4AB}" type="pres">
      <dgm:prSet presAssocID="{C18A981B-8355-4AB3-BE5E-0DCECE831EEF}" presName="rootText" presStyleLbl="node2" presStyleIdx="0" presStyleCnt="4">
        <dgm:presLayoutVars>
          <dgm:chPref val="3"/>
        </dgm:presLayoutVars>
      </dgm:prSet>
      <dgm:spPr/>
    </dgm:pt>
    <dgm:pt modelId="{99D23CED-EFD9-47E4-AE86-D20FF4231D2C}" type="pres">
      <dgm:prSet presAssocID="{C18A981B-8355-4AB3-BE5E-0DCECE831EEF}" presName="rootConnector" presStyleLbl="node2" presStyleIdx="0" presStyleCnt="4"/>
      <dgm:spPr/>
    </dgm:pt>
    <dgm:pt modelId="{0D689BB4-DAC2-4130-8296-2301DE0C6431}" type="pres">
      <dgm:prSet presAssocID="{C18A981B-8355-4AB3-BE5E-0DCECE831EEF}" presName="hierChild4" presStyleCnt="0"/>
      <dgm:spPr/>
    </dgm:pt>
    <dgm:pt modelId="{AD987810-7EE5-4C93-9952-131CE0318658}" type="pres">
      <dgm:prSet presAssocID="{D589FB92-A139-4AF1-A61F-7750A2BA2BDD}" presName="Name37" presStyleLbl="parChTrans1D3" presStyleIdx="0" presStyleCnt="3"/>
      <dgm:spPr/>
    </dgm:pt>
    <dgm:pt modelId="{081F1354-E881-47BA-AC91-10108BD9A8C3}" type="pres">
      <dgm:prSet presAssocID="{8226DD29-0846-4605-90D3-30013D027EB0}" presName="hierRoot2" presStyleCnt="0">
        <dgm:presLayoutVars>
          <dgm:hierBranch val="init"/>
        </dgm:presLayoutVars>
      </dgm:prSet>
      <dgm:spPr/>
    </dgm:pt>
    <dgm:pt modelId="{1192B186-93F1-4167-BBA2-9CC40CD25A87}" type="pres">
      <dgm:prSet presAssocID="{8226DD29-0846-4605-90D3-30013D027EB0}" presName="rootComposite" presStyleCnt="0"/>
      <dgm:spPr/>
    </dgm:pt>
    <dgm:pt modelId="{7C05578E-C50A-4E68-911E-F8151CC3C694}" type="pres">
      <dgm:prSet presAssocID="{8226DD29-0846-4605-90D3-30013D027EB0}" presName="rootText" presStyleLbl="node3" presStyleIdx="0" presStyleCnt="3">
        <dgm:presLayoutVars>
          <dgm:chPref val="3"/>
        </dgm:presLayoutVars>
      </dgm:prSet>
      <dgm:spPr/>
    </dgm:pt>
    <dgm:pt modelId="{575C53AD-6864-42D8-A144-7E88264AD9B7}" type="pres">
      <dgm:prSet presAssocID="{8226DD29-0846-4605-90D3-30013D027EB0}" presName="rootConnector" presStyleLbl="node3" presStyleIdx="0" presStyleCnt="3"/>
      <dgm:spPr/>
    </dgm:pt>
    <dgm:pt modelId="{A52881D4-4400-46CD-9AF3-FF9E4D7B620E}" type="pres">
      <dgm:prSet presAssocID="{8226DD29-0846-4605-90D3-30013D027EB0}" presName="hierChild4" presStyleCnt="0"/>
      <dgm:spPr/>
    </dgm:pt>
    <dgm:pt modelId="{84DE5CF0-242B-4507-958D-D7E9842D1869}" type="pres">
      <dgm:prSet presAssocID="{5948628E-BA31-49B0-8623-EFEBE65F5080}" presName="Name37" presStyleLbl="parChTrans1D4" presStyleIdx="0" presStyleCnt="7"/>
      <dgm:spPr/>
    </dgm:pt>
    <dgm:pt modelId="{7B443D3A-0AFF-49B8-A5CF-5866CA3275BE}" type="pres">
      <dgm:prSet presAssocID="{BD668926-ECED-415E-961C-610CBD44653E}" presName="hierRoot2" presStyleCnt="0">
        <dgm:presLayoutVars>
          <dgm:hierBranch val="init"/>
        </dgm:presLayoutVars>
      </dgm:prSet>
      <dgm:spPr/>
    </dgm:pt>
    <dgm:pt modelId="{5DA7C91C-3FF8-4C27-B4F5-DB3EDB4E1555}" type="pres">
      <dgm:prSet presAssocID="{BD668926-ECED-415E-961C-610CBD44653E}" presName="rootComposite" presStyleCnt="0"/>
      <dgm:spPr/>
    </dgm:pt>
    <dgm:pt modelId="{CDB7301E-767B-4D89-B18A-B6F6CF3E6FF8}" type="pres">
      <dgm:prSet presAssocID="{BD668926-ECED-415E-961C-610CBD44653E}" presName="rootText" presStyleLbl="node4" presStyleIdx="0" presStyleCnt="7">
        <dgm:presLayoutVars>
          <dgm:chPref val="3"/>
        </dgm:presLayoutVars>
      </dgm:prSet>
      <dgm:spPr/>
    </dgm:pt>
    <dgm:pt modelId="{E189E55E-8BC4-48E7-A64A-78093B49CD38}" type="pres">
      <dgm:prSet presAssocID="{BD668926-ECED-415E-961C-610CBD44653E}" presName="rootConnector" presStyleLbl="node4" presStyleIdx="0" presStyleCnt="7"/>
      <dgm:spPr/>
    </dgm:pt>
    <dgm:pt modelId="{93DDE71D-F33E-40BE-AE23-E46B187F5C73}" type="pres">
      <dgm:prSet presAssocID="{BD668926-ECED-415E-961C-610CBD44653E}" presName="hierChild4" presStyleCnt="0"/>
      <dgm:spPr/>
    </dgm:pt>
    <dgm:pt modelId="{A1B80470-37E4-472E-A68E-4520C8732D12}" type="pres">
      <dgm:prSet presAssocID="{BD668926-ECED-415E-961C-610CBD44653E}" presName="hierChild5" presStyleCnt="0"/>
      <dgm:spPr/>
    </dgm:pt>
    <dgm:pt modelId="{0F0BEC17-F2E6-4F30-B1A3-9D3EE651EF0B}" type="pres">
      <dgm:prSet presAssocID="{08DDE4F2-D68D-447F-A66C-4BE70B67F88B}" presName="Name37" presStyleLbl="parChTrans1D4" presStyleIdx="1" presStyleCnt="7"/>
      <dgm:spPr/>
    </dgm:pt>
    <dgm:pt modelId="{4431CA5C-F7EC-4E10-B928-EF89B7EB2E3B}" type="pres">
      <dgm:prSet presAssocID="{C2D2BCD8-3856-4B47-952F-318013EA4095}" presName="hierRoot2" presStyleCnt="0">
        <dgm:presLayoutVars>
          <dgm:hierBranch val="init"/>
        </dgm:presLayoutVars>
      </dgm:prSet>
      <dgm:spPr/>
    </dgm:pt>
    <dgm:pt modelId="{D4A06EC1-83E0-4B33-9F41-0D01BAF4167A}" type="pres">
      <dgm:prSet presAssocID="{C2D2BCD8-3856-4B47-952F-318013EA4095}" presName="rootComposite" presStyleCnt="0"/>
      <dgm:spPr/>
    </dgm:pt>
    <dgm:pt modelId="{915A152E-1477-44CB-BC79-8952178BD041}" type="pres">
      <dgm:prSet presAssocID="{C2D2BCD8-3856-4B47-952F-318013EA4095}" presName="rootText" presStyleLbl="node4" presStyleIdx="1" presStyleCnt="7">
        <dgm:presLayoutVars>
          <dgm:chPref val="3"/>
        </dgm:presLayoutVars>
      </dgm:prSet>
      <dgm:spPr/>
    </dgm:pt>
    <dgm:pt modelId="{A127DE69-FDFC-481C-A2A5-95004EECF6E6}" type="pres">
      <dgm:prSet presAssocID="{C2D2BCD8-3856-4B47-952F-318013EA4095}" presName="rootConnector" presStyleLbl="node4" presStyleIdx="1" presStyleCnt="7"/>
      <dgm:spPr/>
    </dgm:pt>
    <dgm:pt modelId="{813D649C-63C2-42D4-A739-FD4A23F6B854}" type="pres">
      <dgm:prSet presAssocID="{C2D2BCD8-3856-4B47-952F-318013EA4095}" presName="hierChild4" presStyleCnt="0"/>
      <dgm:spPr/>
    </dgm:pt>
    <dgm:pt modelId="{B37D2C49-9A5D-4214-834B-F51E9609C2F7}" type="pres">
      <dgm:prSet presAssocID="{C2D2BCD8-3856-4B47-952F-318013EA4095}" presName="hierChild5" presStyleCnt="0"/>
      <dgm:spPr/>
    </dgm:pt>
    <dgm:pt modelId="{823F9FB8-E8D3-44AE-A6BC-DFE14FE3DE4A}" type="pres">
      <dgm:prSet presAssocID="{538AE29C-B39B-4302-AD7A-109853A6940A}" presName="Name37" presStyleLbl="parChTrans1D4" presStyleIdx="2" presStyleCnt="7"/>
      <dgm:spPr/>
    </dgm:pt>
    <dgm:pt modelId="{544F1BDB-1694-4440-833C-6978D5F3F31A}" type="pres">
      <dgm:prSet presAssocID="{67E06D6C-B6F3-42AB-9970-EB6F03C6CCF1}" presName="hierRoot2" presStyleCnt="0">
        <dgm:presLayoutVars>
          <dgm:hierBranch val="init"/>
        </dgm:presLayoutVars>
      </dgm:prSet>
      <dgm:spPr/>
    </dgm:pt>
    <dgm:pt modelId="{1833B765-7C65-4D2D-A88F-DF40BF5AD1F8}" type="pres">
      <dgm:prSet presAssocID="{67E06D6C-B6F3-42AB-9970-EB6F03C6CCF1}" presName="rootComposite" presStyleCnt="0"/>
      <dgm:spPr/>
    </dgm:pt>
    <dgm:pt modelId="{8DD697B1-61C2-4333-9F73-9A8F4AA51DC0}" type="pres">
      <dgm:prSet presAssocID="{67E06D6C-B6F3-42AB-9970-EB6F03C6CCF1}" presName="rootText" presStyleLbl="node4" presStyleIdx="2" presStyleCnt="7">
        <dgm:presLayoutVars>
          <dgm:chPref val="3"/>
        </dgm:presLayoutVars>
      </dgm:prSet>
      <dgm:spPr/>
    </dgm:pt>
    <dgm:pt modelId="{036DF655-C2C1-4C32-A711-AE7309AC23DA}" type="pres">
      <dgm:prSet presAssocID="{67E06D6C-B6F3-42AB-9970-EB6F03C6CCF1}" presName="rootConnector" presStyleLbl="node4" presStyleIdx="2" presStyleCnt="7"/>
      <dgm:spPr/>
    </dgm:pt>
    <dgm:pt modelId="{668705C1-8CB4-449C-93C6-5BE2D96E3563}" type="pres">
      <dgm:prSet presAssocID="{67E06D6C-B6F3-42AB-9970-EB6F03C6CCF1}" presName="hierChild4" presStyleCnt="0"/>
      <dgm:spPr/>
    </dgm:pt>
    <dgm:pt modelId="{E0947568-A7FC-4BD6-99E9-87015A00FA93}" type="pres">
      <dgm:prSet presAssocID="{67E06D6C-B6F3-42AB-9970-EB6F03C6CCF1}" presName="hierChild5" presStyleCnt="0"/>
      <dgm:spPr/>
    </dgm:pt>
    <dgm:pt modelId="{9A2D9C7E-5799-4F91-8075-40DE247320C5}" type="pres">
      <dgm:prSet presAssocID="{8226DD29-0846-4605-90D3-30013D027EB0}" presName="hierChild5" presStyleCnt="0"/>
      <dgm:spPr/>
    </dgm:pt>
    <dgm:pt modelId="{5F50A487-B9FA-4E64-8A59-F488F262CFB4}" type="pres">
      <dgm:prSet presAssocID="{C398C971-0D56-4027-8B28-1110D2018CF3}" presName="Name37" presStyleLbl="parChTrans1D3" presStyleIdx="1" presStyleCnt="3"/>
      <dgm:spPr/>
    </dgm:pt>
    <dgm:pt modelId="{E5A1A896-10CA-430F-8AA5-BBB690DC2609}" type="pres">
      <dgm:prSet presAssocID="{6C5D14EE-3356-42CC-80A2-64044C928E6D}" presName="hierRoot2" presStyleCnt="0">
        <dgm:presLayoutVars>
          <dgm:hierBranch val="init"/>
        </dgm:presLayoutVars>
      </dgm:prSet>
      <dgm:spPr/>
    </dgm:pt>
    <dgm:pt modelId="{61636CCC-1EE0-4B25-9935-FBE4C2BBB80B}" type="pres">
      <dgm:prSet presAssocID="{6C5D14EE-3356-42CC-80A2-64044C928E6D}" presName="rootComposite" presStyleCnt="0"/>
      <dgm:spPr/>
    </dgm:pt>
    <dgm:pt modelId="{247995DE-6604-48AE-916C-8CED7313D9E8}" type="pres">
      <dgm:prSet presAssocID="{6C5D14EE-3356-42CC-80A2-64044C928E6D}" presName="rootText" presStyleLbl="node3" presStyleIdx="1" presStyleCnt="3">
        <dgm:presLayoutVars>
          <dgm:chPref val="3"/>
        </dgm:presLayoutVars>
      </dgm:prSet>
      <dgm:spPr/>
    </dgm:pt>
    <dgm:pt modelId="{15D18EF7-142C-4305-97C0-9765FE7068F7}" type="pres">
      <dgm:prSet presAssocID="{6C5D14EE-3356-42CC-80A2-64044C928E6D}" presName="rootConnector" presStyleLbl="node3" presStyleIdx="1" presStyleCnt="3"/>
      <dgm:spPr/>
    </dgm:pt>
    <dgm:pt modelId="{7F368ED1-A07C-4225-93F5-A0A48E5739FA}" type="pres">
      <dgm:prSet presAssocID="{6C5D14EE-3356-42CC-80A2-64044C928E6D}" presName="hierChild4" presStyleCnt="0"/>
      <dgm:spPr/>
    </dgm:pt>
    <dgm:pt modelId="{6AFBE7BA-1FC5-441B-AD94-6EEBB028A487}" type="pres">
      <dgm:prSet presAssocID="{9D0D4A6C-153E-4EDC-B590-1EE08DA3B2A5}" presName="Name37" presStyleLbl="parChTrans1D4" presStyleIdx="3" presStyleCnt="7"/>
      <dgm:spPr/>
    </dgm:pt>
    <dgm:pt modelId="{459EF20E-72B7-40CF-9021-288F5C0CE622}" type="pres">
      <dgm:prSet presAssocID="{7008AA16-AA75-40CF-B7E1-60C745CADBBD}" presName="hierRoot2" presStyleCnt="0">
        <dgm:presLayoutVars>
          <dgm:hierBranch val="init"/>
        </dgm:presLayoutVars>
      </dgm:prSet>
      <dgm:spPr/>
    </dgm:pt>
    <dgm:pt modelId="{C613A30F-DF06-4B35-8D45-B591F2384D12}" type="pres">
      <dgm:prSet presAssocID="{7008AA16-AA75-40CF-B7E1-60C745CADBBD}" presName="rootComposite" presStyleCnt="0"/>
      <dgm:spPr/>
    </dgm:pt>
    <dgm:pt modelId="{29EE4A3B-E66C-497E-9CC0-013168563FE7}" type="pres">
      <dgm:prSet presAssocID="{7008AA16-AA75-40CF-B7E1-60C745CADBBD}" presName="rootText" presStyleLbl="node4" presStyleIdx="3" presStyleCnt="7">
        <dgm:presLayoutVars>
          <dgm:chPref val="3"/>
        </dgm:presLayoutVars>
      </dgm:prSet>
      <dgm:spPr/>
    </dgm:pt>
    <dgm:pt modelId="{9E828D31-BBDF-4187-A052-A6E9B3C0CFF1}" type="pres">
      <dgm:prSet presAssocID="{7008AA16-AA75-40CF-B7E1-60C745CADBBD}" presName="rootConnector" presStyleLbl="node4" presStyleIdx="3" presStyleCnt="7"/>
      <dgm:spPr/>
    </dgm:pt>
    <dgm:pt modelId="{4A1384E0-9834-43FE-B158-6A6943CA9166}" type="pres">
      <dgm:prSet presAssocID="{7008AA16-AA75-40CF-B7E1-60C745CADBBD}" presName="hierChild4" presStyleCnt="0"/>
      <dgm:spPr/>
    </dgm:pt>
    <dgm:pt modelId="{DFCE4572-830E-4588-BE0A-01EADA7198CE}" type="pres">
      <dgm:prSet presAssocID="{7008AA16-AA75-40CF-B7E1-60C745CADBBD}" presName="hierChild5" presStyleCnt="0"/>
      <dgm:spPr/>
    </dgm:pt>
    <dgm:pt modelId="{179E5EA8-04EF-4080-A2D8-EC4E9083F946}" type="pres">
      <dgm:prSet presAssocID="{BF9A44F0-14CC-4633-99C2-0166AF3EBF43}" presName="Name37" presStyleLbl="parChTrans1D4" presStyleIdx="4" presStyleCnt="7"/>
      <dgm:spPr/>
    </dgm:pt>
    <dgm:pt modelId="{227EA215-7235-4143-AF9F-0176ECD53AB2}" type="pres">
      <dgm:prSet presAssocID="{2EA66799-713A-414A-BEF4-E68EBCAB7754}" presName="hierRoot2" presStyleCnt="0">
        <dgm:presLayoutVars>
          <dgm:hierBranch val="init"/>
        </dgm:presLayoutVars>
      </dgm:prSet>
      <dgm:spPr/>
    </dgm:pt>
    <dgm:pt modelId="{29D92523-4A3A-4BC8-8A93-B181AD99B610}" type="pres">
      <dgm:prSet presAssocID="{2EA66799-713A-414A-BEF4-E68EBCAB7754}" presName="rootComposite" presStyleCnt="0"/>
      <dgm:spPr/>
    </dgm:pt>
    <dgm:pt modelId="{95870FA0-EC3E-4E1D-8692-CFA3E1101A3A}" type="pres">
      <dgm:prSet presAssocID="{2EA66799-713A-414A-BEF4-E68EBCAB7754}" presName="rootText" presStyleLbl="node4" presStyleIdx="4" presStyleCnt="7">
        <dgm:presLayoutVars>
          <dgm:chPref val="3"/>
        </dgm:presLayoutVars>
      </dgm:prSet>
      <dgm:spPr/>
    </dgm:pt>
    <dgm:pt modelId="{8346A87F-7376-4E0E-9919-E893B226407E}" type="pres">
      <dgm:prSet presAssocID="{2EA66799-713A-414A-BEF4-E68EBCAB7754}" presName="rootConnector" presStyleLbl="node4" presStyleIdx="4" presStyleCnt="7"/>
      <dgm:spPr/>
    </dgm:pt>
    <dgm:pt modelId="{1F699DB4-A517-4862-97EF-F30ADE12E7E9}" type="pres">
      <dgm:prSet presAssocID="{2EA66799-713A-414A-BEF4-E68EBCAB7754}" presName="hierChild4" presStyleCnt="0"/>
      <dgm:spPr/>
    </dgm:pt>
    <dgm:pt modelId="{5995251E-C735-4A8C-BB55-9C33EB210F1D}" type="pres">
      <dgm:prSet presAssocID="{2EA66799-713A-414A-BEF4-E68EBCAB7754}" presName="hierChild5" presStyleCnt="0"/>
      <dgm:spPr/>
    </dgm:pt>
    <dgm:pt modelId="{BA01FAC4-8A74-49C9-8278-5B342F7863A9}" type="pres">
      <dgm:prSet presAssocID="{F6337603-5F4E-4AC9-9418-A45D94FC1EF6}" presName="Name37" presStyleLbl="parChTrans1D4" presStyleIdx="5" presStyleCnt="7"/>
      <dgm:spPr/>
    </dgm:pt>
    <dgm:pt modelId="{45EE12FA-834F-4DE7-9B9C-AA4BE9CBD123}" type="pres">
      <dgm:prSet presAssocID="{4ECC0F51-9D19-4C37-9E08-E65C6CD98188}" presName="hierRoot2" presStyleCnt="0">
        <dgm:presLayoutVars>
          <dgm:hierBranch val="init"/>
        </dgm:presLayoutVars>
      </dgm:prSet>
      <dgm:spPr/>
    </dgm:pt>
    <dgm:pt modelId="{4259DFA9-6903-4E95-BD45-3BFBCE6006DD}" type="pres">
      <dgm:prSet presAssocID="{4ECC0F51-9D19-4C37-9E08-E65C6CD98188}" presName="rootComposite" presStyleCnt="0"/>
      <dgm:spPr/>
    </dgm:pt>
    <dgm:pt modelId="{7E1BF645-7668-4541-8CF8-215F5D1FE409}" type="pres">
      <dgm:prSet presAssocID="{4ECC0F51-9D19-4C37-9E08-E65C6CD98188}" presName="rootText" presStyleLbl="node4" presStyleIdx="5" presStyleCnt="7">
        <dgm:presLayoutVars>
          <dgm:chPref val="3"/>
        </dgm:presLayoutVars>
      </dgm:prSet>
      <dgm:spPr/>
    </dgm:pt>
    <dgm:pt modelId="{8241F134-572B-447C-97FF-E01BB11F2D2B}" type="pres">
      <dgm:prSet presAssocID="{4ECC0F51-9D19-4C37-9E08-E65C6CD98188}" presName="rootConnector" presStyleLbl="node4" presStyleIdx="5" presStyleCnt="7"/>
      <dgm:spPr/>
    </dgm:pt>
    <dgm:pt modelId="{5DC3BD00-E00F-48A8-A6A0-7D2D2F64BD87}" type="pres">
      <dgm:prSet presAssocID="{4ECC0F51-9D19-4C37-9E08-E65C6CD98188}" presName="hierChild4" presStyleCnt="0"/>
      <dgm:spPr/>
    </dgm:pt>
    <dgm:pt modelId="{573EC49B-FEC3-4C8A-A217-390A1B78B9FF}" type="pres">
      <dgm:prSet presAssocID="{4ECC0F51-9D19-4C37-9E08-E65C6CD98188}" presName="hierChild5" presStyleCnt="0"/>
      <dgm:spPr/>
    </dgm:pt>
    <dgm:pt modelId="{0CB86925-0C17-4C7F-9FC4-A03B262268CC}" type="pres">
      <dgm:prSet presAssocID="{41A78E9A-49C8-40B8-A7AD-448CAADECB12}" presName="Name37" presStyleLbl="parChTrans1D4" presStyleIdx="6" presStyleCnt="7"/>
      <dgm:spPr/>
    </dgm:pt>
    <dgm:pt modelId="{DB18AEE4-4F21-455F-B429-6CDF1DA897EB}" type="pres">
      <dgm:prSet presAssocID="{D6DC9478-1AE4-4A29-843A-47668DD1D45C}" presName="hierRoot2" presStyleCnt="0">
        <dgm:presLayoutVars>
          <dgm:hierBranch val="init"/>
        </dgm:presLayoutVars>
      </dgm:prSet>
      <dgm:spPr/>
    </dgm:pt>
    <dgm:pt modelId="{ED9CB24C-94BB-43E2-ADE0-C141BBF0254A}" type="pres">
      <dgm:prSet presAssocID="{D6DC9478-1AE4-4A29-843A-47668DD1D45C}" presName="rootComposite" presStyleCnt="0"/>
      <dgm:spPr/>
    </dgm:pt>
    <dgm:pt modelId="{BD77661E-D310-48B0-A496-0050C1B05417}" type="pres">
      <dgm:prSet presAssocID="{D6DC9478-1AE4-4A29-843A-47668DD1D45C}" presName="rootText" presStyleLbl="node4" presStyleIdx="6" presStyleCnt="7">
        <dgm:presLayoutVars>
          <dgm:chPref val="3"/>
        </dgm:presLayoutVars>
      </dgm:prSet>
      <dgm:spPr/>
    </dgm:pt>
    <dgm:pt modelId="{77ECDB4D-FD84-4CAE-9FF0-41E8F11F7685}" type="pres">
      <dgm:prSet presAssocID="{D6DC9478-1AE4-4A29-843A-47668DD1D45C}" presName="rootConnector" presStyleLbl="node4" presStyleIdx="6" presStyleCnt="7"/>
      <dgm:spPr/>
    </dgm:pt>
    <dgm:pt modelId="{A17F54C1-3768-46A7-A473-2A6F639D63F7}" type="pres">
      <dgm:prSet presAssocID="{D6DC9478-1AE4-4A29-843A-47668DD1D45C}" presName="hierChild4" presStyleCnt="0"/>
      <dgm:spPr/>
    </dgm:pt>
    <dgm:pt modelId="{89CEA7AE-84BF-4F14-83E0-5DFE244317B1}" type="pres">
      <dgm:prSet presAssocID="{D6DC9478-1AE4-4A29-843A-47668DD1D45C}" presName="hierChild5" presStyleCnt="0"/>
      <dgm:spPr/>
    </dgm:pt>
    <dgm:pt modelId="{78B5F30B-C299-4AFF-AE37-F2AE4ED930BF}" type="pres">
      <dgm:prSet presAssocID="{6C5D14EE-3356-42CC-80A2-64044C928E6D}" presName="hierChild5" presStyleCnt="0"/>
      <dgm:spPr/>
    </dgm:pt>
    <dgm:pt modelId="{7566348B-08DE-437D-8453-7AC53B98BD44}" type="pres">
      <dgm:prSet presAssocID="{5EEB0418-6FD0-4318-ABAC-C6B0DDF05252}" presName="Name37" presStyleLbl="parChTrans1D3" presStyleIdx="2" presStyleCnt="3"/>
      <dgm:spPr/>
    </dgm:pt>
    <dgm:pt modelId="{99D82FA5-F672-4BF7-B353-F45ECE42665B}" type="pres">
      <dgm:prSet presAssocID="{7A00A80F-ABDA-4B22-8016-D1E3AF1DDFFF}" presName="hierRoot2" presStyleCnt="0">
        <dgm:presLayoutVars>
          <dgm:hierBranch val="init"/>
        </dgm:presLayoutVars>
      </dgm:prSet>
      <dgm:spPr/>
    </dgm:pt>
    <dgm:pt modelId="{690BF2D1-36D9-4481-B5BA-36ABEF23270E}" type="pres">
      <dgm:prSet presAssocID="{7A00A80F-ABDA-4B22-8016-D1E3AF1DDFFF}" presName="rootComposite" presStyleCnt="0"/>
      <dgm:spPr/>
    </dgm:pt>
    <dgm:pt modelId="{A29F611C-29AE-4C86-B889-949D2734E30F}" type="pres">
      <dgm:prSet presAssocID="{7A00A80F-ABDA-4B22-8016-D1E3AF1DDFFF}" presName="rootText" presStyleLbl="node3" presStyleIdx="2" presStyleCnt="3">
        <dgm:presLayoutVars>
          <dgm:chPref val="3"/>
        </dgm:presLayoutVars>
      </dgm:prSet>
      <dgm:spPr/>
    </dgm:pt>
    <dgm:pt modelId="{7B5AA668-E839-4F7B-BCE9-481FAB482377}" type="pres">
      <dgm:prSet presAssocID="{7A00A80F-ABDA-4B22-8016-D1E3AF1DDFFF}" presName="rootConnector" presStyleLbl="node3" presStyleIdx="2" presStyleCnt="3"/>
      <dgm:spPr/>
    </dgm:pt>
    <dgm:pt modelId="{F636A68E-1981-45D0-8904-117131CC302E}" type="pres">
      <dgm:prSet presAssocID="{7A00A80F-ABDA-4B22-8016-D1E3AF1DDFFF}" presName="hierChild4" presStyleCnt="0"/>
      <dgm:spPr/>
    </dgm:pt>
    <dgm:pt modelId="{D43A9709-0E03-4635-A466-EA5B674B3DB6}" type="pres">
      <dgm:prSet presAssocID="{7A00A80F-ABDA-4B22-8016-D1E3AF1DDFFF}" presName="hierChild5" presStyleCnt="0"/>
      <dgm:spPr/>
    </dgm:pt>
    <dgm:pt modelId="{308F9715-3434-4C60-A67E-5A159B8B3164}" type="pres">
      <dgm:prSet presAssocID="{C18A981B-8355-4AB3-BE5E-0DCECE831EEF}" presName="hierChild5" presStyleCnt="0"/>
      <dgm:spPr/>
    </dgm:pt>
    <dgm:pt modelId="{63E88543-0303-4A66-9666-3FED21C819C7}" type="pres">
      <dgm:prSet presAssocID="{806B4637-E6FF-4CB2-A6F4-9FB378BE12C8}" presName="Name37" presStyleLbl="parChTrans1D2" presStyleIdx="1" presStyleCnt="4"/>
      <dgm:spPr/>
    </dgm:pt>
    <dgm:pt modelId="{B07703AB-37C8-434A-BD42-3D5D00304317}" type="pres">
      <dgm:prSet presAssocID="{AB48561F-F1DF-4E57-AAD0-14C46C177E70}" presName="hierRoot2" presStyleCnt="0">
        <dgm:presLayoutVars>
          <dgm:hierBranch val="init"/>
        </dgm:presLayoutVars>
      </dgm:prSet>
      <dgm:spPr/>
    </dgm:pt>
    <dgm:pt modelId="{3EDC2932-FAEC-41EE-A99A-BC20C8FB7487}" type="pres">
      <dgm:prSet presAssocID="{AB48561F-F1DF-4E57-AAD0-14C46C177E70}" presName="rootComposite" presStyleCnt="0"/>
      <dgm:spPr/>
    </dgm:pt>
    <dgm:pt modelId="{3050CF67-5C7B-477F-8980-BA14530E69C0}" type="pres">
      <dgm:prSet presAssocID="{AB48561F-F1DF-4E57-AAD0-14C46C177E70}" presName="rootText" presStyleLbl="node2" presStyleIdx="1" presStyleCnt="4">
        <dgm:presLayoutVars>
          <dgm:chPref val="3"/>
        </dgm:presLayoutVars>
      </dgm:prSet>
      <dgm:spPr/>
    </dgm:pt>
    <dgm:pt modelId="{3558FBC6-EA36-4A6A-8C82-E7A6B3A480BD}" type="pres">
      <dgm:prSet presAssocID="{AB48561F-F1DF-4E57-AAD0-14C46C177E70}" presName="rootConnector" presStyleLbl="node2" presStyleIdx="1" presStyleCnt="4"/>
      <dgm:spPr/>
    </dgm:pt>
    <dgm:pt modelId="{D0DCCD3F-2F92-4708-BD6D-2FE82E4080B7}" type="pres">
      <dgm:prSet presAssocID="{AB48561F-F1DF-4E57-AAD0-14C46C177E70}" presName="hierChild4" presStyleCnt="0"/>
      <dgm:spPr/>
    </dgm:pt>
    <dgm:pt modelId="{175E9C95-26AE-4202-AC71-D006DBACBD65}" type="pres">
      <dgm:prSet presAssocID="{AB48561F-F1DF-4E57-AAD0-14C46C177E70}" presName="hierChild5" presStyleCnt="0"/>
      <dgm:spPr/>
    </dgm:pt>
    <dgm:pt modelId="{2F594196-A814-4705-94E8-5FA475F2CC9B}" type="pres">
      <dgm:prSet presAssocID="{A554F460-CD19-4081-BE56-C2ED02DC4152}" presName="Name37" presStyleLbl="parChTrans1D2" presStyleIdx="2" presStyleCnt="4"/>
      <dgm:spPr/>
    </dgm:pt>
    <dgm:pt modelId="{F160B3DC-6BA0-48D5-920D-45F09EF8F3D1}" type="pres">
      <dgm:prSet presAssocID="{980F4EB7-41C1-4FB4-B704-8C188CF78314}" presName="hierRoot2" presStyleCnt="0">
        <dgm:presLayoutVars>
          <dgm:hierBranch val="init"/>
        </dgm:presLayoutVars>
      </dgm:prSet>
      <dgm:spPr/>
    </dgm:pt>
    <dgm:pt modelId="{8C330765-735A-4442-AFD8-C8415C9A5966}" type="pres">
      <dgm:prSet presAssocID="{980F4EB7-41C1-4FB4-B704-8C188CF78314}" presName="rootComposite" presStyleCnt="0"/>
      <dgm:spPr/>
    </dgm:pt>
    <dgm:pt modelId="{3C0DE885-D93F-4667-A31E-6DB4FBFBB1E0}" type="pres">
      <dgm:prSet presAssocID="{980F4EB7-41C1-4FB4-B704-8C188CF78314}" presName="rootText" presStyleLbl="node2" presStyleIdx="2" presStyleCnt="4">
        <dgm:presLayoutVars>
          <dgm:chPref val="3"/>
        </dgm:presLayoutVars>
      </dgm:prSet>
      <dgm:spPr/>
    </dgm:pt>
    <dgm:pt modelId="{651BC0F0-592E-4E9B-96FD-851BAE851541}" type="pres">
      <dgm:prSet presAssocID="{980F4EB7-41C1-4FB4-B704-8C188CF78314}" presName="rootConnector" presStyleLbl="node2" presStyleIdx="2" presStyleCnt="4"/>
      <dgm:spPr/>
    </dgm:pt>
    <dgm:pt modelId="{1EDFB09D-62E8-405A-8205-9A1874AFC88A}" type="pres">
      <dgm:prSet presAssocID="{980F4EB7-41C1-4FB4-B704-8C188CF78314}" presName="hierChild4" presStyleCnt="0"/>
      <dgm:spPr/>
    </dgm:pt>
    <dgm:pt modelId="{2C7E259E-117E-464D-8B3C-ED6C8A71BEE0}" type="pres">
      <dgm:prSet presAssocID="{980F4EB7-41C1-4FB4-B704-8C188CF78314}" presName="hierChild5" presStyleCnt="0"/>
      <dgm:spPr/>
    </dgm:pt>
    <dgm:pt modelId="{907BD919-818D-40FB-AAB6-DA4A7CA116FA}" type="pres">
      <dgm:prSet presAssocID="{7294C260-FEA2-4E20-9C7F-70C2F86D35B8}" presName="Name37" presStyleLbl="parChTrans1D2" presStyleIdx="3" presStyleCnt="4"/>
      <dgm:spPr/>
    </dgm:pt>
    <dgm:pt modelId="{85F39473-4AAF-4B09-8735-553F784E5D2B}" type="pres">
      <dgm:prSet presAssocID="{90ABCAD2-C289-4D6B-A9E1-3F833BE137AC}" presName="hierRoot2" presStyleCnt="0">
        <dgm:presLayoutVars>
          <dgm:hierBranch val="init"/>
        </dgm:presLayoutVars>
      </dgm:prSet>
      <dgm:spPr/>
    </dgm:pt>
    <dgm:pt modelId="{CA5E687D-D36A-4AAD-AA28-3D8021E047B8}" type="pres">
      <dgm:prSet presAssocID="{90ABCAD2-C289-4D6B-A9E1-3F833BE137AC}" presName="rootComposite" presStyleCnt="0"/>
      <dgm:spPr/>
    </dgm:pt>
    <dgm:pt modelId="{B797F102-6022-4DEB-A22C-FFC15BD5E379}" type="pres">
      <dgm:prSet presAssocID="{90ABCAD2-C289-4D6B-A9E1-3F833BE137AC}" presName="rootText" presStyleLbl="node2" presStyleIdx="3" presStyleCnt="4">
        <dgm:presLayoutVars>
          <dgm:chPref val="3"/>
        </dgm:presLayoutVars>
      </dgm:prSet>
      <dgm:spPr/>
    </dgm:pt>
    <dgm:pt modelId="{194E04F9-8668-4B0F-A4B9-A15E39D31108}" type="pres">
      <dgm:prSet presAssocID="{90ABCAD2-C289-4D6B-A9E1-3F833BE137AC}" presName="rootConnector" presStyleLbl="node2" presStyleIdx="3" presStyleCnt="4"/>
      <dgm:spPr/>
    </dgm:pt>
    <dgm:pt modelId="{1D33C777-0D1E-4FD5-9313-F61FF4A714B7}" type="pres">
      <dgm:prSet presAssocID="{90ABCAD2-C289-4D6B-A9E1-3F833BE137AC}" presName="hierChild4" presStyleCnt="0"/>
      <dgm:spPr/>
    </dgm:pt>
    <dgm:pt modelId="{66FB6225-3F2C-445E-8F45-1AB7B8DA5316}" type="pres">
      <dgm:prSet presAssocID="{90ABCAD2-C289-4D6B-A9E1-3F833BE137AC}" presName="hierChild5" presStyleCnt="0"/>
      <dgm:spPr/>
    </dgm:pt>
    <dgm:pt modelId="{E641C0FD-F9D0-4E09-8220-0A692A1A1F1E}" type="pres">
      <dgm:prSet presAssocID="{D89264A3-78EE-4072-A974-EAD84076362C}" presName="hierChild3" presStyleCnt="0"/>
      <dgm:spPr/>
    </dgm:pt>
    <dgm:pt modelId="{48EA7878-0897-41B0-9B1A-3AC786DF0907}" type="pres">
      <dgm:prSet presAssocID="{97340B4C-B413-410A-BEED-C08B9E0540A0}" presName="hierRoot1" presStyleCnt="0">
        <dgm:presLayoutVars>
          <dgm:hierBranch val="init"/>
        </dgm:presLayoutVars>
      </dgm:prSet>
      <dgm:spPr/>
    </dgm:pt>
    <dgm:pt modelId="{4EAD896D-F41A-41C8-8038-AB7B19E01AB3}" type="pres">
      <dgm:prSet presAssocID="{97340B4C-B413-410A-BEED-C08B9E0540A0}" presName="rootComposite1" presStyleCnt="0"/>
      <dgm:spPr/>
    </dgm:pt>
    <dgm:pt modelId="{8D8414A9-02FB-43B6-BD8C-5BEB2AC5FFCC}" type="pres">
      <dgm:prSet presAssocID="{97340B4C-B413-410A-BEED-C08B9E0540A0}" presName="rootText1" presStyleLbl="node0" presStyleIdx="1" presStyleCnt="2" custScaleX="211205" custLinFactNeighborX="-13651" custLinFactNeighborY="7801">
        <dgm:presLayoutVars>
          <dgm:chPref val="3"/>
        </dgm:presLayoutVars>
      </dgm:prSet>
      <dgm:spPr/>
    </dgm:pt>
    <dgm:pt modelId="{DCB064FD-4192-41D7-8AFD-967802D5C57D}" type="pres">
      <dgm:prSet presAssocID="{97340B4C-B413-410A-BEED-C08B9E0540A0}" presName="rootConnector1" presStyleLbl="node1" presStyleIdx="0" presStyleCnt="0"/>
      <dgm:spPr/>
    </dgm:pt>
    <dgm:pt modelId="{E50674B3-02B1-43C1-B6D1-6A3F634650A4}" type="pres">
      <dgm:prSet presAssocID="{97340B4C-B413-410A-BEED-C08B9E0540A0}" presName="hierChild2" presStyleCnt="0"/>
      <dgm:spPr/>
    </dgm:pt>
    <dgm:pt modelId="{5C2D8AA1-5B16-40D0-BE89-909DD829C57E}" type="pres">
      <dgm:prSet presAssocID="{97340B4C-B413-410A-BEED-C08B9E0540A0}" presName="hierChild3" presStyleCnt="0"/>
      <dgm:spPr/>
    </dgm:pt>
  </dgm:ptLst>
  <dgm:cxnLst>
    <dgm:cxn modelId="{460FB001-73F1-4261-AE7C-403A5623E55C}" srcId="{6C5D14EE-3356-42CC-80A2-64044C928E6D}" destId="{7008AA16-AA75-40CF-B7E1-60C745CADBBD}" srcOrd="0" destOrd="0" parTransId="{9D0D4A6C-153E-4EDC-B590-1EE08DA3B2A5}" sibTransId="{A7E5BB67-5909-446D-BA9C-ACA354661D06}"/>
    <dgm:cxn modelId="{CDF91902-4672-4452-9DC1-957E3D498118}" type="presOf" srcId="{97340B4C-B413-410A-BEED-C08B9E0540A0}" destId="{DCB064FD-4192-41D7-8AFD-967802D5C57D}" srcOrd="1" destOrd="0" presId="urn:microsoft.com/office/officeart/2005/8/layout/orgChart1"/>
    <dgm:cxn modelId="{ACC3D308-CED5-449E-B687-BC1F971DC138}" type="presOf" srcId="{5B37A4F5-D57D-43C0-A33E-4402DF75A921}" destId="{E41DEC69-FFA0-46FB-801B-B5E009D716DE}" srcOrd="0" destOrd="0" presId="urn:microsoft.com/office/officeart/2005/8/layout/orgChart1"/>
    <dgm:cxn modelId="{D9CE5B09-1A4B-4F55-8E90-6BD552C2585C}" type="presOf" srcId="{90ABCAD2-C289-4D6B-A9E1-3F833BE137AC}" destId="{B797F102-6022-4DEB-A22C-FFC15BD5E379}" srcOrd="0" destOrd="0" presId="urn:microsoft.com/office/officeart/2005/8/layout/orgChart1"/>
    <dgm:cxn modelId="{860AAE13-D9C4-4ADC-BFC7-2EB3B39C25D3}" type="presOf" srcId="{67E06D6C-B6F3-42AB-9970-EB6F03C6CCF1}" destId="{036DF655-C2C1-4C32-A711-AE7309AC23DA}" srcOrd="1" destOrd="0" presId="urn:microsoft.com/office/officeart/2005/8/layout/orgChart1"/>
    <dgm:cxn modelId="{17F25617-2189-4975-A80E-404D62BABCBB}" srcId="{D89264A3-78EE-4072-A974-EAD84076362C}" destId="{AB48561F-F1DF-4E57-AAD0-14C46C177E70}" srcOrd="1" destOrd="0" parTransId="{806B4637-E6FF-4CB2-A6F4-9FB378BE12C8}" sibTransId="{8842AF27-509E-4F90-8A14-2E43B2989660}"/>
    <dgm:cxn modelId="{C4EFE217-D0DD-40A7-9E49-D1527C11ECA1}" type="presOf" srcId="{4ECC0F51-9D19-4C37-9E08-E65C6CD98188}" destId="{7E1BF645-7668-4541-8CF8-215F5D1FE409}" srcOrd="0" destOrd="0" presId="urn:microsoft.com/office/officeart/2005/8/layout/orgChart1"/>
    <dgm:cxn modelId="{A911A624-BA8B-4799-B0AD-3364885B3B7B}" type="presOf" srcId="{7294C260-FEA2-4E20-9C7F-70C2F86D35B8}" destId="{907BD919-818D-40FB-AAB6-DA4A7CA116FA}" srcOrd="0" destOrd="0" presId="urn:microsoft.com/office/officeart/2005/8/layout/orgChart1"/>
    <dgm:cxn modelId="{9B3D1326-1E4F-45AA-BE2E-1DBB204F618D}" srcId="{D89264A3-78EE-4072-A974-EAD84076362C}" destId="{980F4EB7-41C1-4FB4-B704-8C188CF78314}" srcOrd="2" destOrd="0" parTransId="{A554F460-CD19-4081-BE56-C2ED02DC4152}" sibTransId="{2EFBF910-4C14-43A8-8A06-0022621C5167}"/>
    <dgm:cxn modelId="{418B6826-E90F-48C7-9C1C-A890E44D121B}" type="presOf" srcId="{BD668926-ECED-415E-961C-610CBD44653E}" destId="{CDB7301E-767B-4D89-B18A-B6F6CF3E6FF8}" srcOrd="0" destOrd="0" presId="urn:microsoft.com/office/officeart/2005/8/layout/orgChart1"/>
    <dgm:cxn modelId="{F645F82B-A3FC-4CB7-AB7A-C482C6D3CE33}" type="presOf" srcId="{7008AA16-AA75-40CF-B7E1-60C745CADBBD}" destId="{9E828D31-BBDF-4187-A052-A6E9B3C0CFF1}" srcOrd="1" destOrd="0" presId="urn:microsoft.com/office/officeart/2005/8/layout/orgChart1"/>
    <dgm:cxn modelId="{23C6EB2E-6734-4163-8B65-5769FA00FA96}" srcId="{6C5D14EE-3356-42CC-80A2-64044C928E6D}" destId="{D6DC9478-1AE4-4A29-843A-47668DD1D45C}" srcOrd="3" destOrd="0" parTransId="{41A78E9A-49C8-40B8-A7AD-448CAADECB12}" sibTransId="{3EE35E61-B69D-4F06-A465-ED5CD1F38D4C}"/>
    <dgm:cxn modelId="{38E8612F-0DB4-4D09-9695-005878DAD4ED}" type="presOf" srcId="{7A00A80F-ABDA-4B22-8016-D1E3AF1DDFFF}" destId="{A29F611C-29AE-4C86-B889-949D2734E30F}" srcOrd="0" destOrd="0" presId="urn:microsoft.com/office/officeart/2005/8/layout/orgChart1"/>
    <dgm:cxn modelId="{12FC8A31-8FE6-4BDF-B225-B78B4EE2952D}" srcId="{8226DD29-0846-4605-90D3-30013D027EB0}" destId="{BD668926-ECED-415E-961C-610CBD44653E}" srcOrd="0" destOrd="0" parTransId="{5948628E-BA31-49B0-8623-EFEBE65F5080}" sibTransId="{BB03F400-D63B-4D5A-B6EB-B66F468D217F}"/>
    <dgm:cxn modelId="{198D7F33-F0CB-4020-98F1-16E14DFE229B}" type="presOf" srcId="{97340B4C-B413-410A-BEED-C08B9E0540A0}" destId="{8D8414A9-02FB-43B6-BD8C-5BEB2AC5FFCC}" srcOrd="0" destOrd="0" presId="urn:microsoft.com/office/officeart/2005/8/layout/orgChart1"/>
    <dgm:cxn modelId="{54C12135-BA3C-41F9-9A6A-751A50B816F8}" srcId="{6C5D14EE-3356-42CC-80A2-64044C928E6D}" destId="{2EA66799-713A-414A-BEF4-E68EBCAB7754}" srcOrd="1" destOrd="0" parTransId="{BF9A44F0-14CC-4633-99C2-0166AF3EBF43}" sibTransId="{C05450FA-EAE9-4E72-82DA-497F5D667279}"/>
    <dgm:cxn modelId="{91120236-558D-4396-887F-AD80DD1CD033}" type="presOf" srcId="{5EEB0418-6FD0-4318-ABAC-C6B0DDF05252}" destId="{7566348B-08DE-437D-8453-7AC53B98BD44}" srcOrd="0" destOrd="0" presId="urn:microsoft.com/office/officeart/2005/8/layout/orgChart1"/>
    <dgm:cxn modelId="{D97D703C-B9AF-4A8C-83F7-249A70F126A8}" type="presOf" srcId="{C2D2BCD8-3856-4B47-952F-318013EA4095}" destId="{A127DE69-FDFC-481C-A2A5-95004EECF6E6}" srcOrd="1" destOrd="0" presId="urn:microsoft.com/office/officeart/2005/8/layout/orgChart1"/>
    <dgm:cxn modelId="{CD2BE55E-6402-4C0F-BB89-881A824AFA21}" type="presOf" srcId="{6C5D14EE-3356-42CC-80A2-64044C928E6D}" destId="{15D18EF7-142C-4305-97C0-9765FE7068F7}" srcOrd="1" destOrd="0" presId="urn:microsoft.com/office/officeart/2005/8/layout/orgChart1"/>
    <dgm:cxn modelId="{7581375F-0E5A-417A-B37A-55E45E856E19}" type="presOf" srcId="{8226DD29-0846-4605-90D3-30013D027EB0}" destId="{7C05578E-C50A-4E68-911E-F8151CC3C694}" srcOrd="0" destOrd="0" presId="urn:microsoft.com/office/officeart/2005/8/layout/orgChart1"/>
    <dgm:cxn modelId="{ECE5BB62-AC46-4DC4-82FA-2C896201AB9A}" type="presOf" srcId="{C18A981B-8355-4AB3-BE5E-0DCECE831EEF}" destId="{99D23CED-EFD9-47E4-AE86-D20FF4231D2C}" srcOrd="1" destOrd="0" presId="urn:microsoft.com/office/officeart/2005/8/layout/orgChart1"/>
    <dgm:cxn modelId="{D6580143-EBD7-4617-9ACD-FB8ED47E7230}" type="presOf" srcId="{BD668926-ECED-415E-961C-610CBD44653E}" destId="{E189E55E-8BC4-48E7-A64A-78093B49CD38}" srcOrd="1" destOrd="0" presId="urn:microsoft.com/office/officeart/2005/8/layout/orgChart1"/>
    <dgm:cxn modelId="{B5525264-DB96-4E41-96A7-49F893F207EA}" type="presOf" srcId="{4ECC0F51-9D19-4C37-9E08-E65C6CD98188}" destId="{8241F134-572B-447C-97FF-E01BB11F2D2B}" srcOrd="1" destOrd="0" presId="urn:microsoft.com/office/officeart/2005/8/layout/orgChart1"/>
    <dgm:cxn modelId="{5E43F146-A7DB-4235-9B80-FB490B75D68D}" type="presOf" srcId="{BF9A44F0-14CC-4633-99C2-0166AF3EBF43}" destId="{179E5EA8-04EF-4080-A2D8-EC4E9083F946}" srcOrd="0" destOrd="0" presId="urn:microsoft.com/office/officeart/2005/8/layout/orgChart1"/>
    <dgm:cxn modelId="{7279D86A-55D7-4881-9819-EC2E8BF0642C}" type="presOf" srcId="{980F4EB7-41C1-4FB4-B704-8C188CF78314}" destId="{651BC0F0-592E-4E9B-96FD-851BAE851541}" srcOrd="1" destOrd="0" presId="urn:microsoft.com/office/officeart/2005/8/layout/orgChart1"/>
    <dgm:cxn modelId="{3C196F4D-957D-4379-AF27-8D61024FF419}" type="presOf" srcId="{538AE29C-B39B-4302-AD7A-109853A6940A}" destId="{823F9FB8-E8D3-44AE-A6BC-DFE14FE3DE4A}" srcOrd="0" destOrd="0" presId="urn:microsoft.com/office/officeart/2005/8/layout/orgChart1"/>
    <dgm:cxn modelId="{44149456-630B-4BEF-ACFF-403900BA10F6}" srcId="{99D44584-FE64-4A64-82DD-9442559BCED9}" destId="{D89264A3-78EE-4072-A974-EAD84076362C}" srcOrd="0" destOrd="0" parTransId="{8E1E1F19-14F0-4111-B7A5-2D0A11DCECE4}" sibTransId="{980A2F22-728B-4664-8EBC-A7E88C92466A}"/>
    <dgm:cxn modelId="{CE309977-40B8-415A-B7F8-D202EB295BC1}" type="presOf" srcId="{D89264A3-78EE-4072-A974-EAD84076362C}" destId="{1AEDE409-800C-4982-A3A1-A9A9E8D81DA8}" srcOrd="1" destOrd="0" presId="urn:microsoft.com/office/officeart/2005/8/layout/orgChart1"/>
    <dgm:cxn modelId="{86290258-0CCA-48F6-8DE4-8090B9EF7601}" type="presOf" srcId="{F6337603-5F4E-4AC9-9418-A45D94FC1EF6}" destId="{BA01FAC4-8A74-49C9-8278-5B342F7863A9}" srcOrd="0" destOrd="0" presId="urn:microsoft.com/office/officeart/2005/8/layout/orgChart1"/>
    <dgm:cxn modelId="{7158497B-459B-4FD2-8519-0DDCC81C71C7}" srcId="{C18A981B-8355-4AB3-BE5E-0DCECE831EEF}" destId="{7A00A80F-ABDA-4B22-8016-D1E3AF1DDFFF}" srcOrd="2" destOrd="0" parTransId="{5EEB0418-6FD0-4318-ABAC-C6B0DDF05252}" sibTransId="{35F6F0F2-9DA6-4734-BF89-35F66F8AA013}"/>
    <dgm:cxn modelId="{D728507C-E7D5-46B4-97C9-32725D594A4B}" type="presOf" srcId="{806B4637-E6FF-4CB2-A6F4-9FB378BE12C8}" destId="{63E88543-0303-4A66-9666-3FED21C819C7}" srcOrd="0" destOrd="0" presId="urn:microsoft.com/office/officeart/2005/8/layout/orgChart1"/>
    <dgm:cxn modelId="{D7BEFF83-8B92-402D-B11F-34B1787B6186}" srcId="{8226DD29-0846-4605-90D3-30013D027EB0}" destId="{C2D2BCD8-3856-4B47-952F-318013EA4095}" srcOrd="1" destOrd="0" parTransId="{08DDE4F2-D68D-447F-A66C-4BE70B67F88B}" sibTransId="{F89A3424-939D-403E-A8BA-75A1B9887DC7}"/>
    <dgm:cxn modelId="{151BA187-122C-44E9-8675-8A796006A323}" type="presOf" srcId="{AB48561F-F1DF-4E57-AAD0-14C46C177E70}" destId="{3558FBC6-EA36-4A6A-8C82-E7A6B3A480BD}" srcOrd="1" destOrd="0" presId="urn:microsoft.com/office/officeart/2005/8/layout/orgChart1"/>
    <dgm:cxn modelId="{9854A18A-1C1C-4E00-895F-0AA9194E781A}" type="presOf" srcId="{67E06D6C-B6F3-42AB-9970-EB6F03C6CCF1}" destId="{8DD697B1-61C2-4333-9F73-9A8F4AA51DC0}" srcOrd="0" destOrd="0" presId="urn:microsoft.com/office/officeart/2005/8/layout/orgChart1"/>
    <dgm:cxn modelId="{3FE9738E-E47B-4824-8C22-0C532056C5D5}" type="presOf" srcId="{D6DC9478-1AE4-4A29-843A-47668DD1D45C}" destId="{BD77661E-D310-48B0-A496-0050C1B05417}" srcOrd="0" destOrd="0" presId="urn:microsoft.com/office/officeart/2005/8/layout/orgChart1"/>
    <dgm:cxn modelId="{EAC2A28E-74E0-4EE6-91A1-C8F3D631AC1C}" type="presOf" srcId="{99D44584-FE64-4A64-82DD-9442559BCED9}" destId="{DCA1731D-E0FD-47A2-A511-487446BA2EF1}" srcOrd="0" destOrd="0" presId="urn:microsoft.com/office/officeart/2005/8/layout/orgChart1"/>
    <dgm:cxn modelId="{41464497-1A8F-4EA7-BA25-76AACAED5E2A}" type="presOf" srcId="{41A78E9A-49C8-40B8-A7AD-448CAADECB12}" destId="{0CB86925-0C17-4C7F-9FC4-A03B262268CC}" srcOrd="0" destOrd="0" presId="urn:microsoft.com/office/officeart/2005/8/layout/orgChart1"/>
    <dgm:cxn modelId="{6A14C69B-D437-440B-A5BC-C6B7945A2E28}" type="presOf" srcId="{7A00A80F-ABDA-4B22-8016-D1E3AF1DDFFF}" destId="{7B5AA668-E839-4F7B-BCE9-481FAB482377}" srcOrd="1" destOrd="0" presId="urn:microsoft.com/office/officeart/2005/8/layout/orgChart1"/>
    <dgm:cxn modelId="{C7EAA1A3-73D3-420E-AD53-9C8C449AFA4A}" type="presOf" srcId="{C398C971-0D56-4027-8B28-1110D2018CF3}" destId="{5F50A487-B9FA-4E64-8A59-F488F262CFB4}" srcOrd="0" destOrd="0" presId="urn:microsoft.com/office/officeart/2005/8/layout/orgChart1"/>
    <dgm:cxn modelId="{A9DBA9A6-FC61-4FE7-83DE-0D7ED6334024}" type="presOf" srcId="{8226DD29-0846-4605-90D3-30013D027EB0}" destId="{575C53AD-6864-42D8-A144-7E88264AD9B7}" srcOrd="1" destOrd="0" presId="urn:microsoft.com/office/officeart/2005/8/layout/orgChart1"/>
    <dgm:cxn modelId="{8B17D2A9-5EF1-412B-9DF8-2F0E85B0F50B}" type="presOf" srcId="{A554F460-CD19-4081-BE56-C2ED02DC4152}" destId="{2F594196-A814-4705-94E8-5FA475F2CC9B}" srcOrd="0" destOrd="0" presId="urn:microsoft.com/office/officeart/2005/8/layout/orgChart1"/>
    <dgm:cxn modelId="{40A6EFB0-EB69-49ED-AB06-4526722FD713}" srcId="{99D44584-FE64-4A64-82DD-9442559BCED9}" destId="{97340B4C-B413-410A-BEED-C08B9E0540A0}" srcOrd="1" destOrd="0" parTransId="{24385B44-062C-4306-BB23-EE18415429EC}" sibTransId="{0B17D7E9-AA87-465C-AFA4-91C306A238B6}"/>
    <dgm:cxn modelId="{D8A8FAB2-262D-4E96-95A0-520F4047A71B}" type="presOf" srcId="{980F4EB7-41C1-4FB4-B704-8C188CF78314}" destId="{3C0DE885-D93F-4667-A31E-6DB4FBFBB1E0}" srcOrd="0" destOrd="0" presId="urn:microsoft.com/office/officeart/2005/8/layout/orgChart1"/>
    <dgm:cxn modelId="{BE5799BF-9EBE-460F-B4AD-E6D1FC0E0D81}" type="presOf" srcId="{2EA66799-713A-414A-BEF4-E68EBCAB7754}" destId="{95870FA0-EC3E-4E1D-8692-CFA3E1101A3A}" srcOrd="0" destOrd="0" presId="urn:microsoft.com/office/officeart/2005/8/layout/orgChart1"/>
    <dgm:cxn modelId="{A94A54CA-4F78-4935-8669-D2D798269891}" type="presOf" srcId="{5948628E-BA31-49B0-8623-EFEBE65F5080}" destId="{84DE5CF0-242B-4507-958D-D7E9842D1869}" srcOrd="0" destOrd="0" presId="urn:microsoft.com/office/officeart/2005/8/layout/orgChart1"/>
    <dgm:cxn modelId="{01A9FED0-7C3F-4F94-A21E-1E731022F1CF}" type="presOf" srcId="{C18A981B-8355-4AB3-BE5E-0DCECE831EEF}" destId="{E2306EDA-EA06-4137-B7B0-66E765E7E4AB}" srcOrd="0" destOrd="0" presId="urn:microsoft.com/office/officeart/2005/8/layout/orgChart1"/>
    <dgm:cxn modelId="{575260D1-A275-4BDA-A3A4-A24A37A74E28}" srcId="{C18A981B-8355-4AB3-BE5E-0DCECE831EEF}" destId="{8226DD29-0846-4605-90D3-30013D027EB0}" srcOrd="0" destOrd="0" parTransId="{D589FB92-A139-4AF1-A61F-7750A2BA2BDD}" sibTransId="{435DC179-66EF-4B1B-80F2-6C74735ECB44}"/>
    <dgm:cxn modelId="{636990D2-A861-41C3-BF70-6F1762487062}" srcId="{6C5D14EE-3356-42CC-80A2-64044C928E6D}" destId="{4ECC0F51-9D19-4C37-9E08-E65C6CD98188}" srcOrd="2" destOrd="0" parTransId="{F6337603-5F4E-4AC9-9418-A45D94FC1EF6}" sibTransId="{31FCED20-4408-4163-95E2-F63F1D724B54}"/>
    <dgm:cxn modelId="{9B7DD7D4-60A7-47D1-AFB2-2A37A373F96D}" type="presOf" srcId="{D89264A3-78EE-4072-A974-EAD84076362C}" destId="{B89E06DB-F6D1-40B2-ACF8-DD850AC40B78}" srcOrd="0" destOrd="0" presId="urn:microsoft.com/office/officeart/2005/8/layout/orgChart1"/>
    <dgm:cxn modelId="{2C8867D9-8B14-45D8-AEBB-3AFDC45572C3}" srcId="{D89264A3-78EE-4072-A974-EAD84076362C}" destId="{90ABCAD2-C289-4D6B-A9E1-3F833BE137AC}" srcOrd="3" destOrd="0" parTransId="{7294C260-FEA2-4E20-9C7F-70C2F86D35B8}" sibTransId="{98ED95E0-3E83-4AAB-B9EE-F35EAE957EF7}"/>
    <dgm:cxn modelId="{1DD82BDA-4EF9-475B-96D6-08DAC24CBCB0}" srcId="{D89264A3-78EE-4072-A974-EAD84076362C}" destId="{C18A981B-8355-4AB3-BE5E-0DCECE831EEF}" srcOrd="0" destOrd="0" parTransId="{5B37A4F5-D57D-43C0-A33E-4402DF75A921}" sibTransId="{2DCDA5F4-FF68-4BE5-8F19-55A743887FEA}"/>
    <dgm:cxn modelId="{CB1006E0-A1AA-463D-9A72-D1CB3A1B76C3}" type="presOf" srcId="{7008AA16-AA75-40CF-B7E1-60C745CADBBD}" destId="{29EE4A3B-E66C-497E-9CC0-013168563FE7}" srcOrd="0" destOrd="0" presId="urn:microsoft.com/office/officeart/2005/8/layout/orgChart1"/>
    <dgm:cxn modelId="{47ED29E2-9CFC-4606-B97E-48D4174296B3}" type="presOf" srcId="{2EA66799-713A-414A-BEF4-E68EBCAB7754}" destId="{8346A87F-7376-4E0E-9919-E893B226407E}" srcOrd="1" destOrd="0" presId="urn:microsoft.com/office/officeart/2005/8/layout/orgChart1"/>
    <dgm:cxn modelId="{D87379E3-AB3D-499E-899E-D9481B6EC980}" type="presOf" srcId="{08DDE4F2-D68D-447F-A66C-4BE70B67F88B}" destId="{0F0BEC17-F2E6-4F30-B1A3-9D3EE651EF0B}" srcOrd="0" destOrd="0" presId="urn:microsoft.com/office/officeart/2005/8/layout/orgChart1"/>
    <dgm:cxn modelId="{40047CE3-52A7-4D4B-B3A6-DFB55B5BDC8F}" type="presOf" srcId="{C2D2BCD8-3856-4B47-952F-318013EA4095}" destId="{915A152E-1477-44CB-BC79-8952178BD041}" srcOrd="0" destOrd="0" presId="urn:microsoft.com/office/officeart/2005/8/layout/orgChart1"/>
    <dgm:cxn modelId="{5A5258E8-AFC5-4483-AE98-EFF6E4DA65A2}" srcId="{C18A981B-8355-4AB3-BE5E-0DCECE831EEF}" destId="{6C5D14EE-3356-42CC-80A2-64044C928E6D}" srcOrd="1" destOrd="0" parTransId="{C398C971-0D56-4027-8B28-1110D2018CF3}" sibTransId="{079ABEEB-787E-47D7-B329-D40908D45BA0}"/>
    <dgm:cxn modelId="{D9451EEA-8E33-4A6F-8A2D-FACFD2BA37B3}" type="presOf" srcId="{AB48561F-F1DF-4E57-AAD0-14C46C177E70}" destId="{3050CF67-5C7B-477F-8980-BA14530E69C0}" srcOrd="0" destOrd="0" presId="urn:microsoft.com/office/officeart/2005/8/layout/orgChart1"/>
    <dgm:cxn modelId="{9C4ACFEB-921A-45BA-BD00-328BE5C59A7E}" srcId="{8226DD29-0846-4605-90D3-30013D027EB0}" destId="{67E06D6C-B6F3-42AB-9970-EB6F03C6CCF1}" srcOrd="2" destOrd="0" parTransId="{538AE29C-B39B-4302-AD7A-109853A6940A}" sibTransId="{B9270A91-F500-49B5-8CB9-4AE4B5FE4BB7}"/>
    <dgm:cxn modelId="{4F914AEC-49FA-468C-B51B-CF31BC6535C9}" type="presOf" srcId="{6C5D14EE-3356-42CC-80A2-64044C928E6D}" destId="{247995DE-6604-48AE-916C-8CED7313D9E8}" srcOrd="0" destOrd="0" presId="urn:microsoft.com/office/officeart/2005/8/layout/orgChart1"/>
    <dgm:cxn modelId="{25BF6DEC-5482-4009-AED4-D9115C910BF8}" type="presOf" srcId="{90ABCAD2-C289-4D6B-A9E1-3F833BE137AC}" destId="{194E04F9-8668-4B0F-A4B9-A15E39D31108}" srcOrd="1" destOrd="0" presId="urn:microsoft.com/office/officeart/2005/8/layout/orgChart1"/>
    <dgm:cxn modelId="{37B0EFEC-2BD1-4C29-B71B-F05D910A3B63}" type="presOf" srcId="{D589FB92-A139-4AF1-A61F-7750A2BA2BDD}" destId="{AD987810-7EE5-4C93-9952-131CE0318658}" srcOrd="0" destOrd="0" presId="urn:microsoft.com/office/officeart/2005/8/layout/orgChart1"/>
    <dgm:cxn modelId="{806BBAF3-AD43-416B-9E54-BF8BFFAFE5B9}" type="presOf" srcId="{9D0D4A6C-153E-4EDC-B590-1EE08DA3B2A5}" destId="{6AFBE7BA-1FC5-441B-AD94-6EEBB028A487}" srcOrd="0" destOrd="0" presId="urn:microsoft.com/office/officeart/2005/8/layout/orgChart1"/>
    <dgm:cxn modelId="{6EB2A6F8-EDDC-4076-AC29-824AC60B4904}" type="presOf" srcId="{D6DC9478-1AE4-4A29-843A-47668DD1D45C}" destId="{77ECDB4D-FD84-4CAE-9FF0-41E8F11F7685}" srcOrd="1" destOrd="0" presId="urn:microsoft.com/office/officeart/2005/8/layout/orgChart1"/>
    <dgm:cxn modelId="{C3B8964B-38FB-43BD-9B88-23457E61C15F}" type="presParOf" srcId="{DCA1731D-E0FD-47A2-A511-487446BA2EF1}" destId="{6785991C-91C2-4A6E-B76B-6E7DA5BE2443}" srcOrd="0" destOrd="0" presId="urn:microsoft.com/office/officeart/2005/8/layout/orgChart1"/>
    <dgm:cxn modelId="{F428B48F-2BF4-422A-B1E6-0675F8ABC82C}" type="presParOf" srcId="{6785991C-91C2-4A6E-B76B-6E7DA5BE2443}" destId="{32772B6E-B67E-4167-A3AB-20606D6CF261}" srcOrd="0" destOrd="0" presId="urn:microsoft.com/office/officeart/2005/8/layout/orgChart1"/>
    <dgm:cxn modelId="{7D0900BE-4175-4478-A9BD-9CB80B236CDE}" type="presParOf" srcId="{32772B6E-B67E-4167-A3AB-20606D6CF261}" destId="{B89E06DB-F6D1-40B2-ACF8-DD850AC40B78}" srcOrd="0" destOrd="0" presId="urn:microsoft.com/office/officeart/2005/8/layout/orgChart1"/>
    <dgm:cxn modelId="{BF98D0E0-C3BD-4FCF-A41B-63D9A53ED189}" type="presParOf" srcId="{32772B6E-B67E-4167-A3AB-20606D6CF261}" destId="{1AEDE409-800C-4982-A3A1-A9A9E8D81DA8}" srcOrd="1" destOrd="0" presId="urn:microsoft.com/office/officeart/2005/8/layout/orgChart1"/>
    <dgm:cxn modelId="{32F1EFA0-D79C-4DC1-A507-DF4C6EEDA3CA}" type="presParOf" srcId="{6785991C-91C2-4A6E-B76B-6E7DA5BE2443}" destId="{5C447116-4000-4479-88A1-FCC155BB696B}" srcOrd="1" destOrd="0" presId="urn:microsoft.com/office/officeart/2005/8/layout/orgChart1"/>
    <dgm:cxn modelId="{46D231C2-BD17-4F80-863E-3E3BB83CB028}" type="presParOf" srcId="{5C447116-4000-4479-88A1-FCC155BB696B}" destId="{E41DEC69-FFA0-46FB-801B-B5E009D716DE}" srcOrd="0" destOrd="0" presId="urn:microsoft.com/office/officeart/2005/8/layout/orgChart1"/>
    <dgm:cxn modelId="{8A37656A-BA58-40CC-B09B-32172CF40BD5}" type="presParOf" srcId="{5C447116-4000-4479-88A1-FCC155BB696B}" destId="{E1432798-7B99-4795-95CB-B9686B6AD2B9}" srcOrd="1" destOrd="0" presId="urn:microsoft.com/office/officeart/2005/8/layout/orgChart1"/>
    <dgm:cxn modelId="{979072B2-1657-414F-A720-07FA96DE2C3B}" type="presParOf" srcId="{E1432798-7B99-4795-95CB-B9686B6AD2B9}" destId="{3FEDE637-B639-4783-A4E4-19BDA9409D1D}" srcOrd="0" destOrd="0" presId="urn:microsoft.com/office/officeart/2005/8/layout/orgChart1"/>
    <dgm:cxn modelId="{E5A35734-4CAF-4EC3-989C-F6BF0B9EC3DD}" type="presParOf" srcId="{3FEDE637-B639-4783-A4E4-19BDA9409D1D}" destId="{E2306EDA-EA06-4137-B7B0-66E765E7E4AB}" srcOrd="0" destOrd="0" presId="urn:microsoft.com/office/officeart/2005/8/layout/orgChart1"/>
    <dgm:cxn modelId="{A03B3EEB-B5AB-4B4F-922A-2B183AF171FC}" type="presParOf" srcId="{3FEDE637-B639-4783-A4E4-19BDA9409D1D}" destId="{99D23CED-EFD9-47E4-AE86-D20FF4231D2C}" srcOrd="1" destOrd="0" presId="urn:microsoft.com/office/officeart/2005/8/layout/orgChart1"/>
    <dgm:cxn modelId="{3D7ECDEB-0569-4B8E-9455-0CEF0843161A}" type="presParOf" srcId="{E1432798-7B99-4795-95CB-B9686B6AD2B9}" destId="{0D689BB4-DAC2-4130-8296-2301DE0C6431}" srcOrd="1" destOrd="0" presId="urn:microsoft.com/office/officeart/2005/8/layout/orgChart1"/>
    <dgm:cxn modelId="{9566E82E-0FF5-442D-B9F4-E508CCA0AA8D}" type="presParOf" srcId="{0D689BB4-DAC2-4130-8296-2301DE0C6431}" destId="{AD987810-7EE5-4C93-9952-131CE0318658}" srcOrd="0" destOrd="0" presId="urn:microsoft.com/office/officeart/2005/8/layout/orgChart1"/>
    <dgm:cxn modelId="{DDAE769B-A912-4236-9E07-F5FD07046E8B}" type="presParOf" srcId="{0D689BB4-DAC2-4130-8296-2301DE0C6431}" destId="{081F1354-E881-47BA-AC91-10108BD9A8C3}" srcOrd="1" destOrd="0" presId="urn:microsoft.com/office/officeart/2005/8/layout/orgChart1"/>
    <dgm:cxn modelId="{E34B1A16-CACC-4169-871E-F037BC766263}" type="presParOf" srcId="{081F1354-E881-47BA-AC91-10108BD9A8C3}" destId="{1192B186-93F1-4167-BBA2-9CC40CD25A87}" srcOrd="0" destOrd="0" presId="urn:microsoft.com/office/officeart/2005/8/layout/orgChart1"/>
    <dgm:cxn modelId="{0CF644D0-ED35-4712-B0A7-070E42A7FB7A}" type="presParOf" srcId="{1192B186-93F1-4167-BBA2-9CC40CD25A87}" destId="{7C05578E-C50A-4E68-911E-F8151CC3C694}" srcOrd="0" destOrd="0" presId="urn:microsoft.com/office/officeart/2005/8/layout/orgChart1"/>
    <dgm:cxn modelId="{4420A900-A1A2-443C-93FD-151AC53166E0}" type="presParOf" srcId="{1192B186-93F1-4167-BBA2-9CC40CD25A87}" destId="{575C53AD-6864-42D8-A144-7E88264AD9B7}" srcOrd="1" destOrd="0" presId="urn:microsoft.com/office/officeart/2005/8/layout/orgChart1"/>
    <dgm:cxn modelId="{7450027D-7DF3-40AB-AE91-9694D6208D15}" type="presParOf" srcId="{081F1354-E881-47BA-AC91-10108BD9A8C3}" destId="{A52881D4-4400-46CD-9AF3-FF9E4D7B620E}" srcOrd="1" destOrd="0" presId="urn:microsoft.com/office/officeart/2005/8/layout/orgChart1"/>
    <dgm:cxn modelId="{DA4E659B-C64D-4AF5-B2CE-6C46DC1C49DB}" type="presParOf" srcId="{A52881D4-4400-46CD-9AF3-FF9E4D7B620E}" destId="{84DE5CF0-242B-4507-958D-D7E9842D1869}" srcOrd="0" destOrd="0" presId="urn:microsoft.com/office/officeart/2005/8/layout/orgChart1"/>
    <dgm:cxn modelId="{FC755FDB-2194-4D1D-A8F5-552D3141A03A}" type="presParOf" srcId="{A52881D4-4400-46CD-9AF3-FF9E4D7B620E}" destId="{7B443D3A-0AFF-49B8-A5CF-5866CA3275BE}" srcOrd="1" destOrd="0" presId="urn:microsoft.com/office/officeart/2005/8/layout/orgChart1"/>
    <dgm:cxn modelId="{CAC4A54B-405E-4C32-8FD4-855484E66C7E}" type="presParOf" srcId="{7B443D3A-0AFF-49B8-A5CF-5866CA3275BE}" destId="{5DA7C91C-3FF8-4C27-B4F5-DB3EDB4E1555}" srcOrd="0" destOrd="0" presId="urn:microsoft.com/office/officeart/2005/8/layout/orgChart1"/>
    <dgm:cxn modelId="{7FDE967B-0A32-484D-8AB2-B44D3225E8D6}" type="presParOf" srcId="{5DA7C91C-3FF8-4C27-B4F5-DB3EDB4E1555}" destId="{CDB7301E-767B-4D89-B18A-B6F6CF3E6FF8}" srcOrd="0" destOrd="0" presId="urn:microsoft.com/office/officeart/2005/8/layout/orgChart1"/>
    <dgm:cxn modelId="{7D14F9F1-D813-428B-92FF-3AC79DB57CAA}" type="presParOf" srcId="{5DA7C91C-3FF8-4C27-B4F5-DB3EDB4E1555}" destId="{E189E55E-8BC4-48E7-A64A-78093B49CD38}" srcOrd="1" destOrd="0" presId="urn:microsoft.com/office/officeart/2005/8/layout/orgChart1"/>
    <dgm:cxn modelId="{DF17617C-09A6-4B55-BC69-00334C162A81}" type="presParOf" srcId="{7B443D3A-0AFF-49B8-A5CF-5866CA3275BE}" destId="{93DDE71D-F33E-40BE-AE23-E46B187F5C73}" srcOrd="1" destOrd="0" presId="urn:microsoft.com/office/officeart/2005/8/layout/orgChart1"/>
    <dgm:cxn modelId="{2C5E9A27-26D4-4084-B075-7927165FE476}" type="presParOf" srcId="{7B443D3A-0AFF-49B8-A5CF-5866CA3275BE}" destId="{A1B80470-37E4-472E-A68E-4520C8732D12}" srcOrd="2" destOrd="0" presId="urn:microsoft.com/office/officeart/2005/8/layout/orgChart1"/>
    <dgm:cxn modelId="{4211B96B-0C9B-4D54-A8A4-D61AF076FC55}" type="presParOf" srcId="{A52881D4-4400-46CD-9AF3-FF9E4D7B620E}" destId="{0F0BEC17-F2E6-4F30-B1A3-9D3EE651EF0B}" srcOrd="2" destOrd="0" presId="urn:microsoft.com/office/officeart/2005/8/layout/orgChart1"/>
    <dgm:cxn modelId="{23736926-0B24-4ABA-BBAE-8B12C60E31A6}" type="presParOf" srcId="{A52881D4-4400-46CD-9AF3-FF9E4D7B620E}" destId="{4431CA5C-F7EC-4E10-B928-EF89B7EB2E3B}" srcOrd="3" destOrd="0" presId="urn:microsoft.com/office/officeart/2005/8/layout/orgChart1"/>
    <dgm:cxn modelId="{E3246846-DF8D-4E5A-9877-D23A22524EA8}" type="presParOf" srcId="{4431CA5C-F7EC-4E10-B928-EF89B7EB2E3B}" destId="{D4A06EC1-83E0-4B33-9F41-0D01BAF4167A}" srcOrd="0" destOrd="0" presId="urn:microsoft.com/office/officeart/2005/8/layout/orgChart1"/>
    <dgm:cxn modelId="{9E1334F4-61E9-46BB-9ADE-6D5B93A5DA7D}" type="presParOf" srcId="{D4A06EC1-83E0-4B33-9F41-0D01BAF4167A}" destId="{915A152E-1477-44CB-BC79-8952178BD041}" srcOrd="0" destOrd="0" presId="urn:microsoft.com/office/officeart/2005/8/layout/orgChart1"/>
    <dgm:cxn modelId="{30385583-605A-440F-B61D-FBB04E31A3F6}" type="presParOf" srcId="{D4A06EC1-83E0-4B33-9F41-0D01BAF4167A}" destId="{A127DE69-FDFC-481C-A2A5-95004EECF6E6}" srcOrd="1" destOrd="0" presId="urn:microsoft.com/office/officeart/2005/8/layout/orgChart1"/>
    <dgm:cxn modelId="{6F96E8E8-4445-4EF1-B9E4-2FF7873D7A5A}" type="presParOf" srcId="{4431CA5C-F7EC-4E10-B928-EF89B7EB2E3B}" destId="{813D649C-63C2-42D4-A739-FD4A23F6B854}" srcOrd="1" destOrd="0" presId="urn:microsoft.com/office/officeart/2005/8/layout/orgChart1"/>
    <dgm:cxn modelId="{9B120B07-F2ED-46DD-8A70-BE64B678BA43}" type="presParOf" srcId="{4431CA5C-F7EC-4E10-B928-EF89B7EB2E3B}" destId="{B37D2C49-9A5D-4214-834B-F51E9609C2F7}" srcOrd="2" destOrd="0" presId="urn:microsoft.com/office/officeart/2005/8/layout/orgChart1"/>
    <dgm:cxn modelId="{55995E85-D6F7-4867-A22B-181E99E52308}" type="presParOf" srcId="{A52881D4-4400-46CD-9AF3-FF9E4D7B620E}" destId="{823F9FB8-E8D3-44AE-A6BC-DFE14FE3DE4A}" srcOrd="4" destOrd="0" presId="urn:microsoft.com/office/officeart/2005/8/layout/orgChart1"/>
    <dgm:cxn modelId="{9E14139A-05FA-455B-ADDC-64EEA62F181E}" type="presParOf" srcId="{A52881D4-4400-46CD-9AF3-FF9E4D7B620E}" destId="{544F1BDB-1694-4440-833C-6978D5F3F31A}" srcOrd="5" destOrd="0" presId="urn:microsoft.com/office/officeart/2005/8/layout/orgChart1"/>
    <dgm:cxn modelId="{42D0B323-67E3-4BA7-9D61-FEDA819453E3}" type="presParOf" srcId="{544F1BDB-1694-4440-833C-6978D5F3F31A}" destId="{1833B765-7C65-4D2D-A88F-DF40BF5AD1F8}" srcOrd="0" destOrd="0" presId="urn:microsoft.com/office/officeart/2005/8/layout/orgChart1"/>
    <dgm:cxn modelId="{19BE5FB5-74E0-4F8C-9E56-7F37A16C5193}" type="presParOf" srcId="{1833B765-7C65-4D2D-A88F-DF40BF5AD1F8}" destId="{8DD697B1-61C2-4333-9F73-9A8F4AA51DC0}" srcOrd="0" destOrd="0" presId="urn:microsoft.com/office/officeart/2005/8/layout/orgChart1"/>
    <dgm:cxn modelId="{913EE232-9BA4-4A7E-9E1D-8C712CA91706}" type="presParOf" srcId="{1833B765-7C65-4D2D-A88F-DF40BF5AD1F8}" destId="{036DF655-C2C1-4C32-A711-AE7309AC23DA}" srcOrd="1" destOrd="0" presId="urn:microsoft.com/office/officeart/2005/8/layout/orgChart1"/>
    <dgm:cxn modelId="{E374DDE2-197F-44A2-ABB2-BD006316F683}" type="presParOf" srcId="{544F1BDB-1694-4440-833C-6978D5F3F31A}" destId="{668705C1-8CB4-449C-93C6-5BE2D96E3563}" srcOrd="1" destOrd="0" presId="urn:microsoft.com/office/officeart/2005/8/layout/orgChart1"/>
    <dgm:cxn modelId="{5EE2CB07-1434-43E5-9161-977354D50394}" type="presParOf" srcId="{544F1BDB-1694-4440-833C-6978D5F3F31A}" destId="{E0947568-A7FC-4BD6-99E9-87015A00FA93}" srcOrd="2" destOrd="0" presId="urn:microsoft.com/office/officeart/2005/8/layout/orgChart1"/>
    <dgm:cxn modelId="{A055663F-3695-44C2-AF98-1B0BFFBBDD02}" type="presParOf" srcId="{081F1354-E881-47BA-AC91-10108BD9A8C3}" destId="{9A2D9C7E-5799-4F91-8075-40DE247320C5}" srcOrd="2" destOrd="0" presId="urn:microsoft.com/office/officeart/2005/8/layout/orgChart1"/>
    <dgm:cxn modelId="{955940C8-D889-473B-BDC3-397118773213}" type="presParOf" srcId="{0D689BB4-DAC2-4130-8296-2301DE0C6431}" destId="{5F50A487-B9FA-4E64-8A59-F488F262CFB4}" srcOrd="2" destOrd="0" presId="urn:microsoft.com/office/officeart/2005/8/layout/orgChart1"/>
    <dgm:cxn modelId="{EB965A1E-47BE-4FE9-A8E9-77D7FF39A4EB}" type="presParOf" srcId="{0D689BB4-DAC2-4130-8296-2301DE0C6431}" destId="{E5A1A896-10CA-430F-8AA5-BBB690DC2609}" srcOrd="3" destOrd="0" presId="urn:microsoft.com/office/officeart/2005/8/layout/orgChart1"/>
    <dgm:cxn modelId="{3153BDBB-51AD-4755-A902-D6EEE6D395D6}" type="presParOf" srcId="{E5A1A896-10CA-430F-8AA5-BBB690DC2609}" destId="{61636CCC-1EE0-4B25-9935-FBE4C2BBB80B}" srcOrd="0" destOrd="0" presId="urn:microsoft.com/office/officeart/2005/8/layout/orgChart1"/>
    <dgm:cxn modelId="{07D311AF-F994-4DFB-AD5F-BD4F6B179ED6}" type="presParOf" srcId="{61636CCC-1EE0-4B25-9935-FBE4C2BBB80B}" destId="{247995DE-6604-48AE-916C-8CED7313D9E8}" srcOrd="0" destOrd="0" presId="urn:microsoft.com/office/officeart/2005/8/layout/orgChart1"/>
    <dgm:cxn modelId="{9EDAA634-7B5E-4B56-BB8E-58C4A4627B55}" type="presParOf" srcId="{61636CCC-1EE0-4B25-9935-FBE4C2BBB80B}" destId="{15D18EF7-142C-4305-97C0-9765FE7068F7}" srcOrd="1" destOrd="0" presId="urn:microsoft.com/office/officeart/2005/8/layout/orgChart1"/>
    <dgm:cxn modelId="{3C79A376-F097-4328-9B4D-FA23435B4AB2}" type="presParOf" srcId="{E5A1A896-10CA-430F-8AA5-BBB690DC2609}" destId="{7F368ED1-A07C-4225-93F5-A0A48E5739FA}" srcOrd="1" destOrd="0" presId="urn:microsoft.com/office/officeart/2005/8/layout/orgChart1"/>
    <dgm:cxn modelId="{265FA1D8-A203-446F-B3FA-18565F5DD398}" type="presParOf" srcId="{7F368ED1-A07C-4225-93F5-A0A48E5739FA}" destId="{6AFBE7BA-1FC5-441B-AD94-6EEBB028A487}" srcOrd="0" destOrd="0" presId="urn:microsoft.com/office/officeart/2005/8/layout/orgChart1"/>
    <dgm:cxn modelId="{E4470DB1-A525-4551-9BF4-55589F327C2D}" type="presParOf" srcId="{7F368ED1-A07C-4225-93F5-A0A48E5739FA}" destId="{459EF20E-72B7-40CF-9021-288F5C0CE622}" srcOrd="1" destOrd="0" presId="urn:microsoft.com/office/officeart/2005/8/layout/orgChart1"/>
    <dgm:cxn modelId="{259C1A2A-AB43-4E39-9EBE-ED08278F9FC1}" type="presParOf" srcId="{459EF20E-72B7-40CF-9021-288F5C0CE622}" destId="{C613A30F-DF06-4B35-8D45-B591F2384D12}" srcOrd="0" destOrd="0" presId="urn:microsoft.com/office/officeart/2005/8/layout/orgChart1"/>
    <dgm:cxn modelId="{88E4DAFC-9A33-48D5-860E-DAAF91964489}" type="presParOf" srcId="{C613A30F-DF06-4B35-8D45-B591F2384D12}" destId="{29EE4A3B-E66C-497E-9CC0-013168563FE7}" srcOrd="0" destOrd="0" presId="urn:microsoft.com/office/officeart/2005/8/layout/orgChart1"/>
    <dgm:cxn modelId="{C9638FB5-BCFD-42D6-A05F-B2661AEB9F64}" type="presParOf" srcId="{C613A30F-DF06-4B35-8D45-B591F2384D12}" destId="{9E828D31-BBDF-4187-A052-A6E9B3C0CFF1}" srcOrd="1" destOrd="0" presId="urn:microsoft.com/office/officeart/2005/8/layout/orgChart1"/>
    <dgm:cxn modelId="{F0CD1D73-DF69-4A6C-A704-C8EC9348E8DD}" type="presParOf" srcId="{459EF20E-72B7-40CF-9021-288F5C0CE622}" destId="{4A1384E0-9834-43FE-B158-6A6943CA9166}" srcOrd="1" destOrd="0" presId="urn:microsoft.com/office/officeart/2005/8/layout/orgChart1"/>
    <dgm:cxn modelId="{C72265C7-C07B-4FF1-8684-EF54BAB51887}" type="presParOf" srcId="{459EF20E-72B7-40CF-9021-288F5C0CE622}" destId="{DFCE4572-830E-4588-BE0A-01EADA7198CE}" srcOrd="2" destOrd="0" presId="urn:microsoft.com/office/officeart/2005/8/layout/orgChart1"/>
    <dgm:cxn modelId="{96EB93A3-7A10-42E6-82D6-247BA7974A0A}" type="presParOf" srcId="{7F368ED1-A07C-4225-93F5-A0A48E5739FA}" destId="{179E5EA8-04EF-4080-A2D8-EC4E9083F946}" srcOrd="2" destOrd="0" presId="urn:microsoft.com/office/officeart/2005/8/layout/orgChart1"/>
    <dgm:cxn modelId="{D757547F-763F-40CB-A1A3-6DF3A9ABA3DA}" type="presParOf" srcId="{7F368ED1-A07C-4225-93F5-A0A48E5739FA}" destId="{227EA215-7235-4143-AF9F-0176ECD53AB2}" srcOrd="3" destOrd="0" presId="urn:microsoft.com/office/officeart/2005/8/layout/orgChart1"/>
    <dgm:cxn modelId="{812ACEBF-A7F0-488C-BF6E-56F9DB3DAC51}" type="presParOf" srcId="{227EA215-7235-4143-AF9F-0176ECD53AB2}" destId="{29D92523-4A3A-4BC8-8A93-B181AD99B610}" srcOrd="0" destOrd="0" presId="urn:microsoft.com/office/officeart/2005/8/layout/orgChart1"/>
    <dgm:cxn modelId="{2F8F76CD-698C-4D88-A751-BC78C4E5C47E}" type="presParOf" srcId="{29D92523-4A3A-4BC8-8A93-B181AD99B610}" destId="{95870FA0-EC3E-4E1D-8692-CFA3E1101A3A}" srcOrd="0" destOrd="0" presId="urn:microsoft.com/office/officeart/2005/8/layout/orgChart1"/>
    <dgm:cxn modelId="{CE252F8F-704C-4F64-A40D-3F7202AD350B}" type="presParOf" srcId="{29D92523-4A3A-4BC8-8A93-B181AD99B610}" destId="{8346A87F-7376-4E0E-9919-E893B226407E}" srcOrd="1" destOrd="0" presId="urn:microsoft.com/office/officeart/2005/8/layout/orgChart1"/>
    <dgm:cxn modelId="{D7699AA4-8AE0-4ADB-9564-13477322F354}" type="presParOf" srcId="{227EA215-7235-4143-AF9F-0176ECD53AB2}" destId="{1F699DB4-A517-4862-97EF-F30ADE12E7E9}" srcOrd="1" destOrd="0" presId="urn:microsoft.com/office/officeart/2005/8/layout/orgChart1"/>
    <dgm:cxn modelId="{39F24683-13BF-4519-A102-32C5F591F341}" type="presParOf" srcId="{227EA215-7235-4143-AF9F-0176ECD53AB2}" destId="{5995251E-C735-4A8C-BB55-9C33EB210F1D}" srcOrd="2" destOrd="0" presId="urn:microsoft.com/office/officeart/2005/8/layout/orgChart1"/>
    <dgm:cxn modelId="{522083FD-2EBB-42C9-BE16-3823337BE42F}" type="presParOf" srcId="{7F368ED1-A07C-4225-93F5-A0A48E5739FA}" destId="{BA01FAC4-8A74-49C9-8278-5B342F7863A9}" srcOrd="4" destOrd="0" presId="urn:microsoft.com/office/officeart/2005/8/layout/orgChart1"/>
    <dgm:cxn modelId="{B16E98AE-0C58-49A4-AD07-3EC77E5B887C}" type="presParOf" srcId="{7F368ED1-A07C-4225-93F5-A0A48E5739FA}" destId="{45EE12FA-834F-4DE7-9B9C-AA4BE9CBD123}" srcOrd="5" destOrd="0" presId="urn:microsoft.com/office/officeart/2005/8/layout/orgChart1"/>
    <dgm:cxn modelId="{B4C97EE8-87F3-49D5-8572-663424DD5BD0}" type="presParOf" srcId="{45EE12FA-834F-4DE7-9B9C-AA4BE9CBD123}" destId="{4259DFA9-6903-4E95-BD45-3BFBCE6006DD}" srcOrd="0" destOrd="0" presId="urn:microsoft.com/office/officeart/2005/8/layout/orgChart1"/>
    <dgm:cxn modelId="{A89DBFCE-65AB-44BF-B749-24CFFF17B7FB}" type="presParOf" srcId="{4259DFA9-6903-4E95-BD45-3BFBCE6006DD}" destId="{7E1BF645-7668-4541-8CF8-215F5D1FE409}" srcOrd="0" destOrd="0" presId="urn:microsoft.com/office/officeart/2005/8/layout/orgChart1"/>
    <dgm:cxn modelId="{D18837EC-763E-4358-AF9A-676997F19838}" type="presParOf" srcId="{4259DFA9-6903-4E95-BD45-3BFBCE6006DD}" destId="{8241F134-572B-447C-97FF-E01BB11F2D2B}" srcOrd="1" destOrd="0" presId="urn:microsoft.com/office/officeart/2005/8/layout/orgChart1"/>
    <dgm:cxn modelId="{9BECDF62-30D3-4023-B529-AFB77C1E32BD}" type="presParOf" srcId="{45EE12FA-834F-4DE7-9B9C-AA4BE9CBD123}" destId="{5DC3BD00-E00F-48A8-A6A0-7D2D2F64BD87}" srcOrd="1" destOrd="0" presId="urn:microsoft.com/office/officeart/2005/8/layout/orgChart1"/>
    <dgm:cxn modelId="{D58F95B7-B8F9-432E-BB02-58B4687392E9}" type="presParOf" srcId="{45EE12FA-834F-4DE7-9B9C-AA4BE9CBD123}" destId="{573EC49B-FEC3-4C8A-A217-390A1B78B9FF}" srcOrd="2" destOrd="0" presId="urn:microsoft.com/office/officeart/2005/8/layout/orgChart1"/>
    <dgm:cxn modelId="{3D8B1A07-8826-4BF2-B358-A09486EBEA5A}" type="presParOf" srcId="{7F368ED1-A07C-4225-93F5-A0A48E5739FA}" destId="{0CB86925-0C17-4C7F-9FC4-A03B262268CC}" srcOrd="6" destOrd="0" presId="urn:microsoft.com/office/officeart/2005/8/layout/orgChart1"/>
    <dgm:cxn modelId="{AF7B0369-80A9-4369-80DF-65B016EEA1F4}" type="presParOf" srcId="{7F368ED1-A07C-4225-93F5-A0A48E5739FA}" destId="{DB18AEE4-4F21-455F-B429-6CDF1DA897EB}" srcOrd="7" destOrd="0" presId="urn:microsoft.com/office/officeart/2005/8/layout/orgChart1"/>
    <dgm:cxn modelId="{442773BE-3FFA-47AE-B12B-749C13AE0C38}" type="presParOf" srcId="{DB18AEE4-4F21-455F-B429-6CDF1DA897EB}" destId="{ED9CB24C-94BB-43E2-ADE0-C141BBF0254A}" srcOrd="0" destOrd="0" presId="urn:microsoft.com/office/officeart/2005/8/layout/orgChart1"/>
    <dgm:cxn modelId="{9DF90519-FCF5-4A19-8048-945E1C6F99DF}" type="presParOf" srcId="{ED9CB24C-94BB-43E2-ADE0-C141BBF0254A}" destId="{BD77661E-D310-48B0-A496-0050C1B05417}" srcOrd="0" destOrd="0" presId="urn:microsoft.com/office/officeart/2005/8/layout/orgChart1"/>
    <dgm:cxn modelId="{04EF73A2-13A9-4E81-B17E-75F6372BD6BC}" type="presParOf" srcId="{ED9CB24C-94BB-43E2-ADE0-C141BBF0254A}" destId="{77ECDB4D-FD84-4CAE-9FF0-41E8F11F7685}" srcOrd="1" destOrd="0" presId="urn:microsoft.com/office/officeart/2005/8/layout/orgChart1"/>
    <dgm:cxn modelId="{1FA54EBE-6851-4B7F-B08F-F99F582FB0A2}" type="presParOf" srcId="{DB18AEE4-4F21-455F-B429-6CDF1DA897EB}" destId="{A17F54C1-3768-46A7-A473-2A6F639D63F7}" srcOrd="1" destOrd="0" presId="urn:microsoft.com/office/officeart/2005/8/layout/orgChart1"/>
    <dgm:cxn modelId="{BE59CFC5-25DF-4541-9FF7-6EA68622AFD4}" type="presParOf" srcId="{DB18AEE4-4F21-455F-B429-6CDF1DA897EB}" destId="{89CEA7AE-84BF-4F14-83E0-5DFE244317B1}" srcOrd="2" destOrd="0" presId="urn:microsoft.com/office/officeart/2005/8/layout/orgChart1"/>
    <dgm:cxn modelId="{E223BD66-645A-4F31-97A5-676CC85A7115}" type="presParOf" srcId="{E5A1A896-10CA-430F-8AA5-BBB690DC2609}" destId="{78B5F30B-C299-4AFF-AE37-F2AE4ED930BF}" srcOrd="2" destOrd="0" presId="urn:microsoft.com/office/officeart/2005/8/layout/orgChart1"/>
    <dgm:cxn modelId="{069855CD-705B-4929-A99E-FE4A93F50D85}" type="presParOf" srcId="{0D689BB4-DAC2-4130-8296-2301DE0C6431}" destId="{7566348B-08DE-437D-8453-7AC53B98BD44}" srcOrd="4" destOrd="0" presId="urn:microsoft.com/office/officeart/2005/8/layout/orgChart1"/>
    <dgm:cxn modelId="{B2A540E9-75A8-41E0-A2FB-B87741A4643D}" type="presParOf" srcId="{0D689BB4-DAC2-4130-8296-2301DE0C6431}" destId="{99D82FA5-F672-4BF7-B353-F45ECE42665B}" srcOrd="5" destOrd="0" presId="urn:microsoft.com/office/officeart/2005/8/layout/orgChart1"/>
    <dgm:cxn modelId="{023CE5B0-58C1-4E66-8AC8-407130067818}" type="presParOf" srcId="{99D82FA5-F672-4BF7-B353-F45ECE42665B}" destId="{690BF2D1-36D9-4481-B5BA-36ABEF23270E}" srcOrd="0" destOrd="0" presId="urn:microsoft.com/office/officeart/2005/8/layout/orgChart1"/>
    <dgm:cxn modelId="{A460497C-E6F5-4778-B160-7306CD4A6954}" type="presParOf" srcId="{690BF2D1-36D9-4481-B5BA-36ABEF23270E}" destId="{A29F611C-29AE-4C86-B889-949D2734E30F}" srcOrd="0" destOrd="0" presId="urn:microsoft.com/office/officeart/2005/8/layout/orgChart1"/>
    <dgm:cxn modelId="{9CB6506B-1B66-4B0F-B732-9AC99029229D}" type="presParOf" srcId="{690BF2D1-36D9-4481-B5BA-36ABEF23270E}" destId="{7B5AA668-E839-4F7B-BCE9-481FAB482377}" srcOrd="1" destOrd="0" presId="urn:microsoft.com/office/officeart/2005/8/layout/orgChart1"/>
    <dgm:cxn modelId="{7E6EC9C5-0F15-4E34-96A9-CE7C5DDC0684}" type="presParOf" srcId="{99D82FA5-F672-4BF7-B353-F45ECE42665B}" destId="{F636A68E-1981-45D0-8904-117131CC302E}" srcOrd="1" destOrd="0" presId="urn:microsoft.com/office/officeart/2005/8/layout/orgChart1"/>
    <dgm:cxn modelId="{9F17CF7A-8622-4F4D-BCEE-1E8810979B1F}" type="presParOf" srcId="{99D82FA5-F672-4BF7-B353-F45ECE42665B}" destId="{D43A9709-0E03-4635-A466-EA5B674B3DB6}" srcOrd="2" destOrd="0" presId="urn:microsoft.com/office/officeart/2005/8/layout/orgChart1"/>
    <dgm:cxn modelId="{D06BDA58-AF61-4D49-9B32-AB2CB0469D4E}" type="presParOf" srcId="{E1432798-7B99-4795-95CB-B9686B6AD2B9}" destId="{308F9715-3434-4C60-A67E-5A159B8B3164}" srcOrd="2" destOrd="0" presId="urn:microsoft.com/office/officeart/2005/8/layout/orgChart1"/>
    <dgm:cxn modelId="{EC651D4B-AEC7-4040-A25D-7052B2970841}" type="presParOf" srcId="{5C447116-4000-4479-88A1-FCC155BB696B}" destId="{63E88543-0303-4A66-9666-3FED21C819C7}" srcOrd="2" destOrd="0" presId="urn:microsoft.com/office/officeart/2005/8/layout/orgChart1"/>
    <dgm:cxn modelId="{291FFD4E-26AB-4764-895D-55F33B969EEB}" type="presParOf" srcId="{5C447116-4000-4479-88A1-FCC155BB696B}" destId="{B07703AB-37C8-434A-BD42-3D5D00304317}" srcOrd="3" destOrd="0" presId="urn:microsoft.com/office/officeart/2005/8/layout/orgChart1"/>
    <dgm:cxn modelId="{32F3FBD7-21B2-4446-AEF5-1365D158728F}" type="presParOf" srcId="{B07703AB-37C8-434A-BD42-3D5D00304317}" destId="{3EDC2932-FAEC-41EE-A99A-BC20C8FB7487}" srcOrd="0" destOrd="0" presId="urn:microsoft.com/office/officeart/2005/8/layout/orgChart1"/>
    <dgm:cxn modelId="{B59CFA42-8C81-40A6-92AB-C95285B2DF59}" type="presParOf" srcId="{3EDC2932-FAEC-41EE-A99A-BC20C8FB7487}" destId="{3050CF67-5C7B-477F-8980-BA14530E69C0}" srcOrd="0" destOrd="0" presId="urn:microsoft.com/office/officeart/2005/8/layout/orgChart1"/>
    <dgm:cxn modelId="{690223B5-3E20-4DE3-9B1E-BABF64FA5D31}" type="presParOf" srcId="{3EDC2932-FAEC-41EE-A99A-BC20C8FB7487}" destId="{3558FBC6-EA36-4A6A-8C82-E7A6B3A480BD}" srcOrd="1" destOrd="0" presId="urn:microsoft.com/office/officeart/2005/8/layout/orgChart1"/>
    <dgm:cxn modelId="{315FEEB8-3BBC-4D0F-9739-0344979B9CB7}" type="presParOf" srcId="{B07703AB-37C8-434A-BD42-3D5D00304317}" destId="{D0DCCD3F-2F92-4708-BD6D-2FE82E4080B7}" srcOrd="1" destOrd="0" presId="urn:microsoft.com/office/officeart/2005/8/layout/orgChart1"/>
    <dgm:cxn modelId="{C833CD47-049D-4A9F-9421-BF9E0C0DB2B3}" type="presParOf" srcId="{B07703AB-37C8-434A-BD42-3D5D00304317}" destId="{175E9C95-26AE-4202-AC71-D006DBACBD65}" srcOrd="2" destOrd="0" presId="urn:microsoft.com/office/officeart/2005/8/layout/orgChart1"/>
    <dgm:cxn modelId="{DA29982C-4CFA-4629-A722-CB98DFA44F47}" type="presParOf" srcId="{5C447116-4000-4479-88A1-FCC155BB696B}" destId="{2F594196-A814-4705-94E8-5FA475F2CC9B}" srcOrd="4" destOrd="0" presId="urn:microsoft.com/office/officeart/2005/8/layout/orgChart1"/>
    <dgm:cxn modelId="{37F9C008-6F20-4539-83CD-D62B761C6B99}" type="presParOf" srcId="{5C447116-4000-4479-88A1-FCC155BB696B}" destId="{F160B3DC-6BA0-48D5-920D-45F09EF8F3D1}" srcOrd="5" destOrd="0" presId="urn:microsoft.com/office/officeart/2005/8/layout/orgChart1"/>
    <dgm:cxn modelId="{51F5947E-CA9E-4CC8-B941-5491FBC9AA36}" type="presParOf" srcId="{F160B3DC-6BA0-48D5-920D-45F09EF8F3D1}" destId="{8C330765-735A-4442-AFD8-C8415C9A5966}" srcOrd="0" destOrd="0" presId="urn:microsoft.com/office/officeart/2005/8/layout/orgChart1"/>
    <dgm:cxn modelId="{500D9964-37EE-4C43-86CC-FB200ED3E358}" type="presParOf" srcId="{8C330765-735A-4442-AFD8-C8415C9A5966}" destId="{3C0DE885-D93F-4667-A31E-6DB4FBFBB1E0}" srcOrd="0" destOrd="0" presId="urn:microsoft.com/office/officeart/2005/8/layout/orgChart1"/>
    <dgm:cxn modelId="{911D8939-F91C-408C-BC78-E1ACF20BDDA2}" type="presParOf" srcId="{8C330765-735A-4442-AFD8-C8415C9A5966}" destId="{651BC0F0-592E-4E9B-96FD-851BAE851541}" srcOrd="1" destOrd="0" presId="urn:microsoft.com/office/officeart/2005/8/layout/orgChart1"/>
    <dgm:cxn modelId="{4D372F77-E0C9-4853-92CF-3BDB1BAF4E9F}" type="presParOf" srcId="{F160B3DC-6BA0-48D5-920D-45F09EF8F3D1}" destId="{1EDFB09D-62E8-405A-8205-9A1874AFC88A}" srcOrd="1" destOrd="0" presId="urn:microsoft.com/office/officeart/2005/8/layout/orgChart1"/>
    <dgm:cxn modelId="{C65C3DD4-D163-4EE2-9156-00BFD59BA566}" type="presParOf" srcId="{F160B3DC-6BA0-48D5-920D-45F09EF8F3D1}" destId="{2C7E259E-117E-464D-8B3C-ED6C8A71BEE0}" srcOrd="2" destOrd="0" presId="urn:microsoft.com/office/officeart/2005/8/layout/orgChart1"/>
    <dgm:cxn modelId="{78C53B53-ACFC-4BC5-A419-909013C7EAD5}" type="presParOf" srcId="{5C447116-4000-4479-88A1-FCC155BB696B}" destId="{907BD919-818D-40FB-AAB6-DA4A7CA116FA}" srcOrd="6" destOrd="0" presId="urn:microsoft.com/office/officeart/2005/8/layout/orgChart1"/>
    <dgm:cxn modelId="{497D0CB8-368D-41D1-9D13-07EDA6A315CD}" type="presParOf" srcId="{5C447116-4000-4479-88A1-FCC155BB696B}" destId="{85F39473-4AAF-4B09-8735-553F784E5D2B}" srcOrd="7" destOrd="0" presId="urn:microsoft.com/office/officeart/2005/8/layout/orgChart1"/>
    <dgm:cxn modelId="{1D10800A-FFF5-4D16-B564-CC861B27B62D}" type="presParOf" srcId="{85F39473-4AAF-4B09-8735-553F784E5D2B}" destId="{CA5E687D-D36A-4AAD-AA28-3D8021E047B8}" srcOrd="0" destOrd="0" presId="urn:microsoft.com/office/officeart/2005/8/layout/orgChart1"/>
    <dgm:cxn modelId="{58428917-7AF3-4A17-BD71-727EA540450E}" type="presParOf" srcId="{CA5E687D-D36A-4AAD-AA28-3D8021E047B8}" destId="{B797F102-6022-4DEB-A22C-FFC15BD5E379}" srcOrd="0" destOrd="0" presId="urn:microsoft.com/office/officeart/2005/8/layout/orgChart1"/>
    <dgm:cxn modelId="{9D78609B-0532-4E37-9AAE-812ADE5BC373}" type="presParOf" srcId="{CA5E687D-D36A-4AAD-AA28-3D8021E047B8}" destId="{194E04F9-8668-4B0F-A4B9-A15E39D31108}" srcOrd="1" destOrd="0" presId="urn:microsoft.com/office/officeart/2005/8/layout/orgChart1"/>
    <dgm:cxn modelId="{F4918DA6-D0E6-4C7B-B4AF-AD7740387E76}" type="presParOf" srcId="{85F39473-4AAF-4B09-8735-553F784E5D2B}" destId="{1D33C777-0D1E-4FD5-9313-F61FF4A714B7}" srcOrd="1" destOrd="0" presId="urn:microsoft.com/office/officeart/2005/8/layout/orgChart1"/>
    <dgm:cxn modelId="{F2842619-CB1B-43B7-A400-83A1CEFA5D20}" type="presParOf" srcId="{85F39473-4AAF-4B09-8735-553F784E5D2B}" destId="{66FB6225-3F2C-445E-8F45-1AB7B8DA5316}" srcOrd="2" destOrd="0" presId="urn:microsoft.com/office/officeart/2005/8/layout/orgChart1"/>
    <dgm:cxn modelId="{4E7CBB3F-3A35-40B6-8A51-CB7A273C7430}" type="presParOf" srcId="{6785991C-91C2-4A6E-B76B-6E7DA5BE2443}" destId="{E641C0FD-F9D0-4E09-8220-0A692A1A1F1E}" srcOrd="2" destOrd="0" presId="urn:microsoft.com/office/officeart/2005/8/layout/orgChart1"/>
    <dgm:cxn modelId="{D696164A-F92D-424A-923E-5691A3A8654A}" type="presParOf" srcId="{DCA1731D-E0FD-47A2-A511-487446BA2EF1}" destId="{48EA7878-0897-41B0-9B1A-3AC786DF0907}" srcOrd="1" destOrd="0" presId="urn:microsoft.com/office/officeart/2005/8/layout/orgChart1"/>
    <dgm:cxn modelId="{E3A8EE41-2C98-4E4B-9AEA-84D49333FE4F}" type="presParOf" srcId="{48EA7878-0897-41B0-9B1A-3AC786DF0907}" destId="{4EAD896D-F41A-41C8-8038-AB7B19E01AB3}" srcOrd="0" destOrd="0" presId="urn:microsoft.com/office/officeart/2005/8/layout/orgChart1"/>
    <dgm:cxn modelId="{90018591-66BA-4089-BF89-FADC0A7156EB}" type="presParOf" srcId="{4EAD896D-F41A-41C8-8038-AB7B19E01AB3}" destId="{8D8414A9-02FB-43B6-BD8C-5BEB2AC5FFCC}" srcOrd="0" destOrd="0" presId="urn:microsoft.com/office/officeart/2005/8/layout/orgChart1"/>
    <dgm:cxn modelId="{03F8976A-0ECD-490A-9807-AD4DF9EF0C83}" type="presParOf" srcId="{4EAD896D-F41A-41C8-8038-AB7B19E01AB3}" destId="{DCB064FD-4192-41D7-8AFD-967802D5C57D}" srcOrd="1" destOrd="0" presId="urn:microsoft.com/office/officeart/2005/8/layout/orgChart1"/>
    <dgm:cxn modelId="{23D6DDDB-70D0-4DC5-B476-5A9B5C7CAFD0}" type="presParOf" srcId="{48EA7878-0897-41B0-9B1A-3AC786DF0907}" destId="{E50674B3-02B1-43C1-B6D1-6A3F634650A4}" srcOrd="1" destOrd="0" presId="urn:microsoft.com/office/officeart/2005/8/layout/orgChart1"/>
    <dgm:cxn modelId="{E84A19DA-A5F1-48A6-B8AA-697C9EC29BD8}" type="presParOf" srcId="{48EA7878-0897-41B0-9B1A-3AC786DF0907}" destId="{5C2D8AA1-5B16-40D0-BE89-909DD829C57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7BD919-818D-40FB-AAB6-DA4A7CA116FA}">
      <dsp:nvSpPr>
        <dsp:cNvPr id="0" name=""/>
        <dsp:cNvSpPr/>
      </dsp:nvSpPr>
      <dsp:spPr>
        <a:xfrm>
          <a:off x="4246573" y="456695"/>
          <a:ext cx="1675617" cy="193608"/>
        </a:xfrm>
        <a:custGeom>
          <a:avLst/>
          <a:gdLst/>
          <a:ahLst/>
          <a:cxnLst/>
          <a:rect l="0" t="0" r="0" b="0"/>
          <a:pathLst>
            <a:path>
              <a:moveTo>
                <a:pt x="0" y="0"/>
              </a:moveTo>
              <a:lnTo>
                <a:pt x="0" y="97702"/>
              </a:lnTo>
              <a:lnTo>
                <a:pt x="1675617" y="97702"/>
              </a:lnTo>
              <a:lnTo>
                <a:pt x="1675617" y="1936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594196-A814-4705-94E8-5FA475F2CC9B}">
      <dsp:nvSpPr>
        <dsp:cNvPr id="0" name=""/>
        <dsp:cNvSpPr/>
      </dsp:nvSpPr>
      <dsp:spPr>
        <a:xfrm>
          <a:off x="4246573" y="456695"/>
          <a:ext cx="570413" cy="193608"/>
        </a:xfrm>
        <a:custGeom>
          <a:avLst/>
          <a:gdLst/>
          <a:ahLst/>
          <a:cxnLst/>
          <a:rect l="0" t="0" r="0" b="0"/>
          <a:pathLst>
            <a:path>
              <a:moveTo>
                <a:pt x="0" y="0"/>
              </a:moveTo>
              <a:lnTo>
                <a:pt x="0" y="97702"/>
              </a:lnTo>
              <a:lnTo>
                <a:pt x="570413" y="97702"/>
              </a:lnTo>
              <a:lnTo>
                <a:pt x="570413" y="1936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E88543-0303-4A66-9666-3FED21C819C7}">
      <dsp:nvSpPr>
        <dsp:cNvPr id="0" name=""/>
        <dsp:cNvSpPr/>
      </dsp:nvSpPr>
      <dsp:spPr>
        <a:xfrm>
          <a:off x="3711782" y="456695"/>
          <a:ext cx="534790" cy="193608"/>
        </a:xfrm>
        <a:custGeom>
          <a:avLst/>
          <a:gdLst/>
          <a:ahLst/>
          <a:cxnLst/>
          <a:rect l="0" t="0" r="0" b="0"/>
          <a:pathLst>
            <a:path>
              <a:moveTo>
                <a:pt x="534790" y="0"/>
              </a:moveTo>
              <a:lnTo>
                <a:pt x="534790" y="97702"/>
              </a:lnTo>
              <a:lnTo>
                <a:pt x="0" y="97702"/>
              </a:lnTo>
              <a:lnTo>
                <a:pt x="0" y="1936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66348B-08DE-437D-8453-7AC53B98BD44}">
      <dsp:nvSpPr>
        <dsp:cNvPr id="0" name=""/>
        <dsp:cNvSpPr/>
      </dsp:nvSpPr>
      <dsp:spPr>
        <a:xfrm>
          <a:off x="2606578" y="1107000"/>
          <a:ext cx="1105204" cy="191812"/>
        </a:xfrm>
        <a:custGeom>
          <a:avLst/>
          <a:gdLst/>
          <a:ahLst/>
          <a:cxnLst/>
          <a:rect l="0" t="0" r="0" b="0"/>
          <a:pathLst>
            <a:path>
              <a:moveTo>
                <a:pt x="0" y="0"/>
              </a:moveTo>
              <a:lnTo>
                <a:pt x="0" y="95906"/>
              </a:lnTo>
              <a:lnTo>
                <a:pt x="1105204" y="95906"/>
              </a:lnTo>
              <a:lnTo>
                <a:pt x="1105204" y="1918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B86925-0C17-4C7F-9FC4-A03B262268CC}">
      <dsp:nvSpPr>
        <dsp:cNvPr id="0" name=""/>
        <dsp:cNvSpPr/>
      </dsp:nvSpPr>
      <dsp:spPr>
        <a:xfrm>
          <a:off x="2241221" y="1755508"/>
          <a:ext cx="137008" cy="2365685"/>
        </a:xfrm>
        <a:custGeom>
          <a:avLst/>
          <a:gdLst/>
          <a:ahLst/>
          <a:cxnLst/>
          <a:rect l="0" t="0" r="0" b="0"/>
          <a:pathLst>
            <a:path>
              <a:moveTo>
                <a:pt x="0" y="0"/>
              </a:moveTo>
              <a:lnTo>
                <a:pt x="0" y="2365685"/>
              </a:lnTo>
              <a:lnTo>
                <a:pt x="137008" y="23656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01FAC4-8A74-49C9-8278-5B342F7863A9}">
      <dsp:nvSpPr>
        <dsp:cNvPr id="0" name=""/>
        <dsp:cNvSpPr/>
      </dsp:nvSpPr>
      <dsp:spPr>
        <a:xfrm>
          <a:off x="2241221" y="1755508"/>
          <a:ext cx="137008" cy="1717176"/>
        </a:xfrm>
        <a:custGeom>
          <a:avLst/>
          <a:gdLst/>
          <a:ahLst/>
          <a:cxnLst/>
          <a:rect l="0" t="0" r="0" b="0"/>
          <a:pathLst>
            <a:path>
              <a:moveTo>
                <a:pt x="0" y="0"/>
              </a:moveTo>
              <a:lnTo>
                <a:pt x="0" y="1717176"/>
              </a:lnTo>
              <a:lnTo>
                <a:pt x="137008" y="17171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9E5EA8-04EF-4080-A2D8-EC4E9083F946}">
      <dsp:nvSpPr>
        <dsp:cNvPr id="0" name=""/>
        <dsp:cNvSpPr/>
      </dsp:nvSpPr>
      <dsp:spPr>
        <a:xfrm>
          <a:off x="2241221" y="1755508"/>
          <a:ext cx="137008" cy="1068668"/>
        </a:xfrm>
        <a:custGeom>
          <a:avLst/>
          <a:gdLst/>
          <a:ahLst/>
          <a:cxnLst/>
          <a:rect l="0" t="0" r="0" b="0"/>
          <a:pathLst>
            <a:path>
              <a:moveTo>
                <a:pt x="0" y="0"/>
              </a:moveTo>
              <a:lnTo>
                <a:pt x="0" y="1068668"/>
              </a:lnTo>
              <a:lnTo>
                <a:pt x="137008" y="10686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FBE7BA-1FC5-441B-AD94-6EEBB028A487}">
      <dsp:nvSpPr>
        <dsp:cNvPr id="0" name=""/>
        <dsp:cNvSpPr/>
      </dsp:nvSpPr>
      <dsp:spPr>
        <a:xfrm>
          <a:off x="2241221" y="1755508"/>
          <a:ext cx="137008" cy="420160"/>
        </a:xfrm>
        <a:custGeom>
          <a:avLst/>
          <a:gdLst/>
          <a:ahLst/>
          <a:cxnLst/>
          <a:rect l="0" t="0" r="0" b="0"/>
          <a:pathLst>
            <a:path>
              <a:moveTo>
                <a:pt x="0" y="0"/>
              </a:moveTo>
              <a:lnTo>
                <a:pt x="0" y="420160"/>
              </a:lnTo>
              <a:lnTo>
                <a:pt x="137008" y="4201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50A487-B9FA-4E64-8A59-F488F262CFB4}">
      <dsp:nvSpPr>
        <dsp:cNvPr id="0" name=""/>
        <dsp:cNvSpPr/>
      </dsp:nvSpPr>
      <dsp:spPr>
        <a:xfrm>
          <a:off x="2560858" y="1107000"/>
          <a:ext cx="91440" cy="191812"/>
        </a:xfrm>
        <a:custGeom>
          <a:avLst/>
          <a:gdLst/>
          <a:ahLst/>
          <a:cxnLst/>
          <a:rect l="0" t="0" r="0" b="0"/>
          <a:pathLst>
            <a:path>
              <a:moveTo>
                <a:pt x="45720" y="0"/>
              </a:moveTo>
              <a:lnTo>
                <a:pt x="45720" y="1918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3F9FB8-E8D3-44AE-A6BC-DFE14FE3DE4A}">
      <dsp:nvSpPr>
        <dsp:cNvPr id="0" name=""/>
        <dsp:cNvSpPr/>
      </dsp:nvSpPr>
      <dsp:spPr>
        <a:xfrm>
          <a:off x="1136017" y="1755508"/>
          <a:ext cx="137008" cy="1717176"/>
        </a:xfrm>
        <a:custGeom>
          <a:avLst/>
          <a:gdLst/>
          <a:ahLst/>
          <a:cxnLst/>
          <a:rect l="0" t="0" r="0" b="0"/>
          <a:pathLst>
            <a:path>
              <a:moveTo>
                <a:pt x="0" y="0"/>
              </a:moveTo>
              <a:lnTo>
                <a:pt x="0" y="1717176"/>
              </a:lnTo>
              <a:lnTo>
                <a:pt x="137008" y="17171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0BEC17-F2E6-4F30-B1A3-9D3EE651EF0B}">
      <dsp:nvSpPr>
        <dsp:cNvPr id="0" name=""/>
        <dsp:cNvSpPr/>
      </dsp:nvSpPr>
      <dsp:spPr>
        <a:xfrm>
          <a:off x="1136017" y="1755508"/>
          <a:ext cx="137008" cy="1068668"/>
        </a:xfrm>
        <a:custGeom>
          <a:avLst/>
          <a:gdLst/>
          <a:ahLst/>
          <a:cxnLst/>
          <a:rect l="0" t="0" r="0" b="0"/>
          <a:pathLst>
            <a:path>
              <a:moveTo>
                <a:pt x="0" y="0"/>
              </a:moveTo>
              <a:lnTo>
                <a:pt x="0" y="1068668"/>
              </a:lnTo>
              <a:lnTo>
                <a:pt x="137008" y="10686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DE5CF0-242B-4507-958D-D7E9842D1869}">
      <dsp:nvSpPr>
        <dsp:cNvPr id="0" name=""/>
        <dsp:cNvSpPr/>
      </dsp:nvSpPr>
      <dsp:spPr>
        <a:xfrm>
          <a:off x="1136017" y="1755508"/>
          <a:ext cx="137008" cy="420160"/>
        </a:xfrm>
        <a:custGeom>
          <a:avLst/>
          <a:gdLst/>
          <a:ahLst/>
          <a:cxnLst/>
          <a:rect l="0" t="0" r="0" b="0"/>
          <a:pathLst>
            <a:path>
              <a:moveTo>
                <a:pt x="0" y="0"/>
              </a:moveTo>
              <a:lnTo>
                <a:pt x="0" y="420160"/>
              </a:lnTo>
              <a:lnTo>
                <a:pt x="137008" y="4201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987810-7EE5-4C93-9952-131CE0318658}">
      <dsp:nvSpPr>
        <dsp:cNvPr id="0" name=""/>
        <dsp:cNvSpPr/>
      </dsp:nvSpPr>
      <dsp:spPr>
        <a:xfrm>
          <a:off x="1501373" y="1107000"/>
          <a:ext cx="1105204" cy="191812"/>
        </a:xfrm>
        <a:custGeom>
          <a:avLst/>
          <a:gdLst/>
          <a:ahLst/>
          <a:cxnLst/>
          <a:rect l="0" t="0" r="0" b="0"/>
          <a:pathLst>
            <a:path>
              <a:moveTo>
                <a:pt x="1105204" y="0"/>
              </a:moveTo>
              <a:lnTo>
                <a:pt x="1105204" y="95906"/>
              </a:lnTo>
              <a:lnTo>
                <a:pt x="0" y="95906"/>
              </a:lnTo>
              <a:lnTo>
                <a:pt x="0" y="1918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1DEC69-FFA0-46FB-801B-B5E009D716DE}">
      <dsp:nvSpPr>
        <dsp:cNvPr id="0" name=""/>
        <dsp:cNvSpPr/>
      </dsp:nvSpPr>
      <dsp:spPr>
        <a:xfrm>
          <a:off x="2606578" y="456695"/>
          <a:ext cx="1639995" cy="193608"/>
        </a:xfrm>
        <a:custGeom>
          <a:avLst/>
          <a:gdLst/>
          <a:ahLst/>
          <a:cxnLst/>
          <a:rect l="0" t="0" r="0" b="0"/>
          <a:pathLst>
            <a:path>
              <a:moveTo>
                <a:pt x="1639995" y="0"/>
              </a:moveTo>
              <a:lnTo>
                <a:pt x="1639995" y="97702"/>
              </a:lnTo>
              <a:lnTo>
                <a:pt x="0" y="97702"/>
              </a:lnTo>
              <a:lnTo>
                <a:pt x="0" y="1936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9E06DB-F6D1-40B2-ACF8-DD850AC40B78}">
      <dsp:nvSpPr>
        <dsp:cNvPr id="0" name=""/>
        <dsp:cNvSpPr/>
      </dsp:nvSpPr>
      <dsp:spPr>
        <a:xfrm>
          <a:off x="3789877" y="0"/>
          <a:ext cx="913391" cy="4566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dirty="0"/>
            <a:t>In order to enjoy music on Walkman</a:t>
          </a:r>
        </a:p>
      </dsp:txBody>
      <dsp:txXfrm>
        <a:off x="3789877" y="0"/>
        <a:ext cx="913391" cy="456695"/>
      </dsp:txXfrm>
    </dsp:sp>
    <dsp:sp modelId="{E2306EDA-EA06-4137-B7B0-66E765E7E4AB}">
      <dsp:nvSpPr>
        <dsp:cNvPr id="0" name=""/>
        <dsp:cNvSpPr/>
      </dsp:nvSpPr>
      <dsp:spPr>
        <a:xfrm>
          <a:off x="2149882" y="650304"/>
          <a:ext cx="913391" cy="4566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t>Insert tape</a:t>
          </a:r>
          <a:endParaRPr lang="en-CA" sz="900" kern="1200" dirty="0"/>
        </a:p>
      </dsp:txBody>
      <dsp:txXfrm>
        <a:off x="2149882" y="650304"/>
        <a:ext cx="913391" cy="456695"/>
      </dsp:txXfrm>
    </dsp:sp>
    <dsp:sp modelId="{7C05578E-C50A-4E68-911E-F8151CC3C694}">
      <dsp:nvSpPr>
        <dsp:cNvPr id="0" name=""/>
        <dsp:cNvSpPr/>
      </dsp:nvSpPr>
      <dsp:spPr>
        <a:xfrm>
          <a:off x="1044677" y="1298812"/>
          <a:ext cx="913391" cy="4566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t>Open Walkman</a:t>
          </a:r>
          <a:endParaRPr lang="en-CA" sz="900" kern="1200" dirty="0"/>
        </a:p>
      </dsp:txBody>
      <dsp:txXfrm>
        <a:off x="1044677" y="1298812"/>
        <a:ext cx="913391" cy="456695"/>
      </dsp:txXfrm>
    </dsp:sp>
    <dsp:sp modelId="{CDB7301E-767B-4D89-B18A-B6F6CF3E6FF8}">
      <dsp:nvSpPr>
        <dsp:cNvPr id="0" name=""/>
        <dsp:cNvSpPr/>
      </dsp:nvSpPr>
      <dsp:spPr>
        <a:xfrm>
          <a:off x="1273025" y="1947321"/>
          <a:ext cx="913391" cy="4566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t>Find open button</a:t>
          </a:r>
          <a:endParaRPr lang="en-CA" sz="900" kern="1200" dirty="0"/>
        </a:p>
      </dsp:txBody>
      <dsp:txXfrm>
        <a:off x="1273025" y="1947321"/>
        <a:ext cx="913391" cy="456695"/>
      </dsp:txXfrm>
    </dsp:sp>
    <dsp:sp modelId="{915A152E-1477-44CB-BC79-8952178BD041}">
      <dsp:nvSpPr>
        <dsp:cNvPr id="0" name=""/>
        <dsp:cNvSpPr/>
      </dsp:nvSpPr>
      <dsp:spPr>
        <a:xfrm>
          <a:off x="1273025" y="2595829"/>
          <a:ext cx="913391" cy="4566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t>Press open button</a:t>
          </a:r>
          <a:endParaRPr lang="en-CA" sz="900" kern="1200" dirty="0"/>
        </a:p>
      </dsp:txBody>
      <dsp:txXfrm>
        <a:off x="1273025" y="2595829"/>
        <a:ext cx="913391" cy="456695"/>
      </dsp:txXfrm>
    </dsp:sp>
    <dsp:sp modelId="{8DD697B1-61C2-4333-9F73-9A8F4AA51DC0}">
      <dsp:nvSpPr>
        <dsp:cNvPr id="0" name=""/>
        <dsp:cNvSpPr/>
      </dsp:nvSpPr>
      <dsp:spPr>
        <a:xfrm>
          <a:off x="1273025" y="3244337"/>
          <a:ext cx="913391" cy="4566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t>Open the cassette tray/wait for tray to open</a:t>
          </a:r>
          <a:endParaRPr lang="en-CA" sz="900" kern="1200" dirty="0"/>
        </a:p>
      </dsp:txBody>
      <dsp:txXfrm>
        <a:off x="1273025" y="3244337"/>
        <a:ext cx="913391" cy="456695"/>
      </dsp:txXfrm>
    </dsp:sp>
    <dsp:sp modelId="{247995DE-6604-48AE-916C-8CED7313D9E8}">
      <dsp:nvSpPr>
        <dsp:cNvPr id="0" name=""/>
        <dsp:cNvSpPr/>
      </dsp:nvSpPr>
      <dsp:spPr>
        <a:xfrm>
          <a:off x="2149882" y="1298812"/>
          <a:ext cx="913391" cy="4566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t>Put the cassette inside</a:t>
          </a:r>
          <a:endParaRPr lang="en-CA" sz="900" kern="1200" dirty="0"/>
        </a:p>
      </dsp:txBody>
      <dsp:txXfrm>
        <a:off x="2149882" y="1298812"/>
        <a:ext cx="913391" cy="456695"/>
      </dsp:txXfrm>
    </dsp:sp>
    <dsp:sp modelId="{29EE4A3B-E66C-497E-9CC0-013168563FE7}">
      <dsp:nvSpPr>
        <dsp:cNvPr id="0" name=""/>
        <dsp:cNvSpPr/>
      </dsp:nvSpPr>
      <dsp:spPr>
        <a:xfrm>
          <a:off x="2378230" y="1947321"/>
          <a:ext cx="913391" cy="4566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t>Find a cassette you want to listen to</a:t>
          </a:r>
          <a:endParaRPr lang="en-CA" sz="900" kern="1200" dirty="0"/>
        </a:p>
      </dsp:txBody>
      <dsp:txXfrm>
        <a:off x="2378230" y="1947321"/>
        <a:ext cx="913391" cy="456695"/>
      </dsp:txXfrm>
    </dsp:sp>
    <dsp:sp modelId="{95870FA0-EC3E-4E1D-8692-CFA3E1101A3A}">
      <dsp:nvSpPr>
        <dsp:cNvPr id="0" name=""/>
        <dsp:cNvSpPr/>
      </dsp:nvSpPr>
      <dsp:spPr>
        <a:xfrm>
          <a:off x="2378230" y="2595829"/>
          <a:ext cx="913391" cy="4566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t>Choose a side you want to listen to</a:t>
          </a:r>
          <a:endParaRPr lang="en-CA" sz="900" kern="1200" dirty="0"/>
        </a:p>
      </dsp:txBody>
      <dsp:txXfrm>
        <a:off x="2378230" y="2595829"/>
        <a:ext cx="913391" cy="456695"/>
      </dsp:txXfrm>
    </dsp:sp>
    <dsp:sp modelId="{7E1BF645-7668-4541-8CF8-215F5D1FE409}">
      <dsp:nvSpPr>
        <dsp:cNvPr id="0" name=""/>
        <dsp:cNvSpPr/>
      </dsp:nvSpPr>
      <dsp:spPr>
        <a:xfrm>
          <a:off x="2378230" y="3244337"/>
          <a:ext cx="913391" cy="4566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t>Orient the cassette correctly</a:t>
          </a:r>
          <a:endParaRPr lang="en-CA" sz="900" kern="1200" dirty="0"/>
        </a:p>
      </dsp:txBody>
      <dsp:txXfrm>
        <a:off x="2378230" y="3244337"/>
        <a:ext cx="913391" cy="456695"/>
      </dsp:txXfrm>
    </dsp:sp>
    <dsp:sp modelId="{BD77661E-D310-48B0-A496-0050C1B05417}">
      <dsp:nvSpPr>
        <dsp:cNvPr id="0" name=""/>
        <dsp:cNvSpPr/>
      </dsp:nvSpPr>
      <dsp:spPr>
        <a:xfrm>
          <a:off x="2378230" y="3892845"/>
          <a:ext cx="913391" cy="4566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t>Insert cassette into tray</a:t>
          </a:r>
          <a:endParaRPr lang="en-CA" sz="900" kern="1200" dirty="0"/>
        </a:p>
      </dsp:txBody>
      <dsp:txXfrm>
        <a:off x="2378230" y="3892845"/>
        <a:ext cx="913391" cy="456695"/>
      </dsp:txXfrm>
    </dsp:sp>
    <dsp:sp modelId="{A29F611C-29AE-4C86-B889-949D2734E30F}">
      <dsp:nvSpPr>
        <dsp:cNvPr id="0" name=""/>
        <dsp:cNvSpPr/>
      </dsp:nvSpPr>
      <dsp:spPr>
        <a:xfrm>
          <a:off x="3255086" y="1298812"/>
          <a:ext cx="913391" cy="4566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t>Close it </a:t>
          </a:r>
          <a:endParaRPr lang="en-CA" sz="900" kern="1200" dirty="0"/>
        </a:p>
      </dsp:txBody>
      <dsp:txXfrm>
        <a:off x="3255086" y="1298812"/>
        <a:ext cx="913391" cy="456695"/>
      </dsp:txXfrm>
    </dsp:sp>
    <dsp:sp modelId="{3050CF67-5C7B-477F-8980-BA14530E69C0}">
      <dsp:nvSpPr>
        <dsp:cNvPr id="0" name=""/>
        <dsp:cNvSpPr/>
      </dsp:nvSpPr>
      <dsp:spPr>
        <a:xfrm>
          <a:off x="3255086" y="650304"/>
          <a:ext cx="913391" cy="4566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t>Press play</a:t>
          </a:r>
          <a:endParaRPr lang="en-CA" sz="900" kern="1200" dirty="0"/>
        </a:p>
      </dsp:txBody>
      <dsp:txXfrm>
        <a:off x="3255086" y="650304"/>
        <a:ext cx="913391" cy="456695"/>
      </dsp:txXfrm>
    </dsp:sp>
    <dsp:sp modelId="{3C0DE885-D93F-4667-A31E-6DB4FBFBB1E0}">
      <dsp:nvSpPr>
        <dsp:cNvPr id="0" name=""/>
        <dsp:cNvSpPr/>
      </dsp:nvSpPr>
      <dsp:spPr>
        <a:xfrm>
          <a:off x="4360290" y="650304"/>
          <a:ext cx="913391" cy="4566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t>Insert headphones into Walkman</a:t>
          </a:r>
          <a:endParaRPr lang="en-CA" sz="900" kern="1200" dirty="0"/>
        </a:p>
      </dsp:txBody>
      <dsp:txXfrm>
        <a:off x="4360290" y="650304"/>
        <a:ext cx="913391" cy="456695"/>
      </dsp:txXfrm>
    </dsp:sp>
    <dsp:sp modelId="{B797F102-6022-4DEB-A22C-FFC15BD5E379}">
      <dsp:nvSpPr>
        <dsp:cNvPr id="0" name=""/>
        <dsp:cNvSpPr/>
      </dsp:nvSpPr>
      <dsp:spPr>
        <a:xfrm>
          <a:off x="5465494" y="650304"/>
          <a:ext cx="913391" cy="4566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t>Put on headphones</a:t>
          </a:r>
          <a:endParaRPr lang="en-CA" sz="900" kern="1200" dirty="0"/>
        </a:p>
      </dsp:txBody>
      <dsp:txXfrm>
        <a:off x="5465494" y="650304"/>
        <a:ext cx="913391" cy="456695"/>
      </dsp:txXfrm>
    </dsp:sp>
    <dsp:sp modelId="{8D8414A9-02FB-43B6-BD8C-5BEB2AC5FFCC}">
      <dsp:nvSpPr>
        <dsp:cNvPr id="0" name=""/>
        <dsp:cNvSpPr/>
      </dsp:nvSpPr>
      <dsp:spPr>
        <a:xfrm>
          <a:off x="4788205" y="37423"/>
          <a:ext cx="1929129" cy="456695"/>
        </a:xfrm>
        <a:prstGeom prst="rect">
          <a:avLst/>
        </a:prstGeom>
        <a:solidFill>
          <a:schemeClr val="lt1"/>
        </a:solidFill>
        <a:ln w="12700" cap="flat" cmpd="sng" algn="ctr">
          <a:no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CA" sz="700" kern="1200" dirty="0"/>
            <a:t>Plan 0: do 1-2. If headphones aren’t inserted, do 3-4.</a:t>
          </a:r>
        </a:p>
      </dsp:txBody>
      <dsp:txXfrm>
        <a:off x="4788205" y="37423"/>
        <a:ext cx="1929129" cy="45669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29733-C094-422D-B25D-B914D4859930}" type="datetimeFigureOut">
              <a:rPr lang="en-US" smtClean="0"/>
              <a:t>3/26/2024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8B93CF-C969-4D3B-993E-04101CB60893}" type="slidenum">
              <a:rPr lang="en-US" smtClean="0"/>
              <a:t>‹#›</a:t>
            </a:fld>
            <a:endParaRPr lang="en-US"/>
          </a:p>
        </p:txBody>
      </p:sp>
    </p:spTree>
    <p:extLst>
      <p:ext uri="{BB962C8B-B14F-4D97-AF65-F5344CB8AC3E}">
        <p14:creationId xmlns:p14="http://schemas.microsoft.com/office/powerpoint/2010/main" val="4019854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6C81B4F-E0F6-4E65-BC52-E6D0C4BE350B}" type="slidenum">
              <a:rPr lang="en-CA" smtClean="0"/>
              <a:t>1</a:t>
            </a:fld>
            <a:endParaRPr lang="en-CA"/>
          </a:p>
        </p:txBody>
      </p:sp>
    </p:spTree>
    <p:extLst>
      <p:ext uri="{BB962C8B-B14F-4D97-AF65-F5344CB8AC3E}">
        <p14:creationId xmlns:p14="http://schemas.microsoft.com/office/powerpoint/2010/main" val="578723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11</a:t>
            </a:fld>
            <a:endParaRPr lang="en-CA"/>
          </a:p>
        </p:txBody>
      </p:sp>
    </p:spTree>
    <p:extLst>
      <p:ext uri="{BB962C8B-B14F-4D97-AF65-F5344CB8AC3E}">
        <p14:creationId xmlns:p14="http://schemas.microsoft.com/office/powerpoint/2010/main" val="1470265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12</a:t>
            </a:fld>
            <a:endParaRPr lang="en-CA"/>
          </a:p>
        </p:txBody>
      </p:sp>
    </p:spTree>
    <p:extLst>
      <p:ext uri="{BB962C8B-B14F-4D97-AF65-F5344CB8AC3E}">
        <p14:creationId xmlns:p14="http://schemas.microsoft.com/office/powerpoint/2010/main" val="2694045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13</a:t>
            </a:fld>
            <a:endParaRPr lang="en-CA"/>
          </a:p>
        </p:txBody>
      </p:sp>
    </p:spTree>
    <p:extLst>
      <p:ext uri="{BB962C8B-B14F-4D97-AF65-F5344CB8AC3E}">
        <p14:creationId xmlns:p14="http://schemas.microsoft.com/office/powerpoint/2010/main" val="874286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14</a:t>
            </a:fld>
            <a:endParaRPr lang="en-CA"/>
          </a:p>
        </p:txBody>
      </p:sp>
    </p:spTree>
    <p:extLst>
      <p:ext uri="{BB962C8B-B14F-4D97-AF65-F5344CB8AC3E}">
        <p14:creationId xmlns:p14="http://schemas.microsoft.com/office/powerpoint/2010/main" val="3574595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15</a:t>
            </a:fld>
            <a:endParaRPr lang="en-CA"/>
          </a:p>
        </p:txBody>
      </p:sp>
    </p:spTree>
    <p:extLst>
      <p:ext uri="{BB962C8B-B14F-4D97-AF65-F5344CB8AC3E}">
        <p14:creationId xmlns:p14="http://schemas.microsoft.com/office/powerpoint/2010/main" val="1349226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16</a:t>
            </a:fld>
            <a:endParaRPr lang="en-CA"/>
          </a:p>
        </p:txBody>
      </p:sp>
    </p:spTree>
    <p:extLst>
      <p:ext uri="{BB962C8B-B14F-4D97-AF65-F5344CB8AC3E}">
        <p14:creationId xmlns:p14="http://schemas.microsoft.com/office/powerpoint/2010/main" val="2370322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people understand the situations that automation works, then they can even trust “unreliable” systems because they understand the </a:t>
            </a:r>
            <a:r>
              <a:rPr lang="en-CA" dirty="0" err="1"/>
              <a:t>limtiations</a:t>
            </a:r>
            <a:r>
              <a:rPr lang="en-CA" dirty="0"/>
              <a:t>.</a:t>
            </a:r>
          </a:p>
          <a:p>
            <a:endParaRPr lang="en-CA" dirty="0"/>
          </a:p>
          <a:p>
            <a:r>
              <a:rPr lang="en-CA" dirty="0"/>
              <a:t>Unreliable has negative connotation.</a:t>
            </a:r>
          </a:p>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17</a:t>
            </a:fld>
            <a:endParaRPr lang="en-CA"/>
          </a:p>
        </p:txBody>
      </p:sp>
    </p:spTree>
    <p:extLst>
      <p:ext uri="{BB962C8B-B14F-4D97-AF65-F5344CB8AC3E}">
        <p14:creationId xmlns:p14="http://schemas.microsoft.com/office/powerpoint/2010/main" val="2520571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b="1" i="1" dirty="0">
                <a:latin typeface="Arial" panose="020B0604020202020204" pitchFamily="34" charset="0"/>
                <a:cs typeface="Arial" panose="020B0604020202020204" pitchFamily="34" charset="0"/>
              </a:rPr>
              <a:t>Calibration</a:t>
            </a:r>
            <a:r>
              <a:rPr lang="en-US" altLang="en-US" sz="1200" b="1" dirty="0">
                <a:latin typeface="Arial" panose="020B0604020202020204" pitchFamily="34" charset="0"/>
                <a:cs typeface="Arial" panose="020B0604020202020204" pitchFamily="34" charset="0"/>
              </a:rPr>
              <a:t>:</a:t>
            </a:r>
            <a:r>
              <a:rPr lang="en-US" altLang="en-US" sz="1200" dirty="0">
                <a:latin typeface="Arial" panose="020B0604020202020204" pitchFamily="34" charset="0"/>
                <a:cs typeface="Arial" panose="020B0604020202020204" pitchFamily="34" charset="0"/>
              </a:rPr>
              <a:t>  how closely an operator’s trust in automation matches the capability of the automation. </a:t>
            </a:r>
          </a:p>
          <a:p>
            <a:r>
              <a:rPr lang="en-US" altLang="en-US" sz="1200" dirty="0">
                <a:latin typeface="Arial" panose="020B0604020202020204" pitchFamily="34" charset="0"/>
                <a:cs typeface="Arial" panose="020B0604020202020204" pitchFamily="34" charset="0"/>
              </a:rPr>
              <a:t>The diagonal line represents good calibration. Areas above this line correspond to </a:t>
            </a:r>
            <a:r>
              <a:rPr lang="en-US" altLang="en-US" sz="1200" dirty="0" err="1">
                <a:latin typeface="Arial" panose="020B0604020202020204" pitchFamily="34" charset="0"/>
                <a:cs typeface="Arial" panose="020B0604020202020204" pitchFamily="34" charset="0"/>
              </a:rPr>
              <a:t>overtrust</a:t>
            </a:r>
            <a:r>
              <a:rPr lang="en-US" altLang="en-US" sz="1200" dirty="0">
                <a:latin typeface="Arial" panose="020B0604020202020204" pitchFamily="34" charset="0"/>
                <a:cs typeface="Arial" panose="020B0604020202020204" pitchFamily="34" charset="0"/>
              </a:rPr>
              <a:t> and below correspond to distrust.</a:t>
            </a:r>
          </a:p>
          <a:p>
            <a:endParaRPr lang="en-US" altLang="en-US" sz="1200" b="1" i="1" dirty="0">
              <a:latin typeface="Arial" panose="020B0604020202020204" pitchFamily="34" charset="0"/>
              <a:cs typeface="Arial" panose="020B0604020202020204" pitchFamily="34" charset="0"/>
            </a:endParaRPr>
          </a:p>
          <a:p>
            <a:r>
              <a:rPr lang="en-US" altLang="en-US" sz="1200" b="1" i="1" dirty="0">
                <a:latin typeface="Arial" panose="020B0604020202020204" pitchFamily="34" charset="0"/>
                <a:cs typeface="Arial" panose="020B0604020202020204" pitchFamily="34" charset="0"/>
              </a:rPr>
              <a:t>Resolution</a:t>
            </a:r>
            <a:r>
              <a:rPr lang="en-US" altLang="en-US" sz="1200" b="1" dirty="0">
                <a:latin typeface="Arial" panose="020B0604020202020204" pitchFamily="34" charset="0"/>
                <a:cs typeface="Arial" panose="020B0604020202020204" pitchFamily="34" charset="0"/>
              </a:rPr>
              <a:t>:</a:t>
            </a:r>
            <a:r>
              <a:rPr lang="en-US" altLang="en-US" sz="1200" dirty="0">
                <a:latin typeface="Arial" panose="020B0604020202020204" pitchFamily="34" charset="0"/>
                <a:cs typeface="Arial" panose="020B0604020202020204" pitchFamily="34" charset="0"/>
              </a:rPr>
              <a:t>  Refers to an operator’s ability to identify changes to conditions or goals that can have an impact on the automation’s performance, and to change his or her level of trust accordingly.  </a:t>
            </a:r>
          </a:p>
          <a:p>
            <a:r>
              <a:rPr lang="en-US" altLang="en-US" sz="1200" dirty="0">
                <a:latin typeface="Arial" panose="020B0604020202020204" pitchFamily="34" charset="0"/>
                <a:cs typeface="Arial" panose="020B0604020202020204" pitchFamily="34" charset="0"/>
              </a:rPr>
              <a:t>This is indicated by the mapping between the blue areas along the trust axis and the automation capacity axis</a:t>
            </a:r>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19</a:t>
            </a:fld>
            <a:endParaRPr lang="en-CA"/>
          </a:p>
        </p:txBody>
      </p:sp>
    </p:spTree>
    <p:extLst>
      <p:ext uri="{BB962C8B-B14F-4D97-AF65-F5344CB8AC3E}">
        <p14:creationId xmlns:p14="http://schemas.microsoft.com/office/powerpoint/2010/main" val="3185648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Trust formation/development -&gt; Performance, Process, and Purpose</a:t>
            </a:r>
          </a:p>
          <a:p>
            <a:r>
              <a:rPr lang="en-CA" dirty="0"/>
              <a:t>Automation Transparency</a:t>
            </a:r>
          </a:p>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20</a:t>
            </a:fld>
            <a:endParaRPr lang="en-CA"/>
          </a:p>
        </p:txBody>
      </p:sp>
    </p:spTree>
    <p:extLst>
      <p:ext uri="{BB962C8B-B14F-4D97-AF65-F5344CB8AC3E}">
        <p14:creationId xmlns:p14="http://schemas.microsoft.com/office/powerpoint/2010/main" val="956624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Computer </a:t>
            </a:r>
            <a:r>
              <a:rPr lang="en-CA" dirty="0" err="1"/>
              <a:t>ettituqette</a:t>
            </a:r>
            <a:r>
              <a:rPr lang="en-CA" dirty="0"/>
              <a:t> as an analogical/rule-based way of building trust.</a:t>
            </a:r>
          </a:p>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21</a:t>
            </a:fld>
            <a:endParaRPr lang="en-CA"/>
          </a:p>
        </p:txBody>
      </p:sp>
    </p:spTree>
    <p:extLst>
      <p:ext uri="{BB962C8B-B14F-4D97-AF65-F5344CB8AC3E}">
        <p14:creationId xmlns:p14="http://schemas.microsoft.com/office/powerpoint/2010/main" val="3782337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xfrm>
            <a:off x="685800" y="4343400"/>
            <a:ext cx="5486400" cy="4495800"/>
          </a:xfrm>
          <a:noFill/>
        </p:spPr>
        <p:txBody>
          <a:bodyPr/>
          <a:lstStyle/>
          <a:p>
            <a:endParaRPr lang="en-US" altLang="en-US" dirty="0"/>
          </a:p>
        </p:txBody>
      </p:sp>
      <p:sp>
        <p:nvSpPr>
          <p:cNvPr id="39940" name="Slide Number Placeholder 3"/>
          <p:cNvSpPr>
            <a:spLocks noGrp="1"/>
          </p:cNvSpPr>
          <p:nvPr>
            <p:ph type="sldNum" sz="quarter" idx="5"/>
          </p:nvPr>
        </p:nvSpPr>
        <p:spPr>
          <a:noFill/>
        </p:spPr>
        <p:txBody>
          <a:bodyPr/>
          <a:lstStyle>
            <a:lvl1pPr eaLnBrk="0" hangingPunct="0">
              <a:defRPr sz="3200">
                <a:solidFill>
                  <a:schemeClr val="tx1"/>
                </a:solidFill>
                <a:latin typeface="Arial" pitchFamily="34" charset="0"/>
              </a:defRPr>
            </a:lvl1pPr>
            <a:lvl2pPr marL="742950" indent="-285750" eaLnBrk="0" hangingPunct="0">
              <a:defRPr sz="3200">
                <a:solidFill>
                  <a:schemeClr val="tx1"/>
                </a:solidFill>
                <a:latin typeface="Arial" pitchFamily="34" charset="0"/>
              </a:defRPr>
            </a:lvl2pPr>
            <a:lvl3pPr marL="1143000" indent="-228600" eaLnBrk="0" hangingPunct="0">
              <a:defRPr sz="3200">
                <a:solidFill>
                  <a:schemeClr val="tx1"/>
                </a:solidFill>
                <a:latin typeface="Arial" pitchFamily="34" charset="0"/>
              </a:defRPr>
            </a:lvl3pPr>
            <a:lvl4pPr marL="1600200" indent="-228600" eaLnBrk="0" hangingPunct="0">
              <a:defRPr sz="3200">
                <a:solidFill>
                  <a:schemeClr val="tx1"/>
                </a:solidFill>
                <a:latin typeface="Arial" pitchFamily="34" charset="0"/>
              </a:defRPr>
            </a:lvl4pPr>
            <a:lvl5pPr marL="2057400" indent="-228600" eaLnBrk="0" hangingPunct="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eaLnBrk="1" hangingPunct="1"/>
            <a:fld id="{754EAB64-5EF2-4119-98C3-9FC1B7F37607}" type="slidenum">
              <a:rPr lang="en-US" altLang="en-US" sz="1200" smtClean="0">
                <a:latin typeface="Times New Roman" pitchFamily="18" charset="0"/>
              </a:rPr>
              <a:pPr eaLnBrk="1" hangingPunct="1"/>
              <a:t>2</a:t>
            </a:fld>
            <a:endParaRPr lang="en-US" altLang="en-US" sz="1200">
              <a:latin typeface="Times New Roman" pitchFamily="18" charset="0"/>
            </a:endParaRPr>
          </a:p>
        </p:txBody>
      </p:sp>
    </p:spTree>
    <p:extLst>
      <p:ext uri="{BB962C8B-B14F-4D97-AF65-F5344CB8AC3E}">
        <p14:creationId xmlns:p14="http://schemas.microsoft.com/office/powerpoint/2010/main" val="3817429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xfrm>
            <a:off x="685800" y="4343400"/>
            <a:ext cx="5486400" cy="4495800"/>
          </a:xfrm>
          <a:noFill/>
        </p:spPr>
        <p:txBody>
          <a:bodyPr/>
          <a:lstStyle/>
          <a:p>
            <a:endParaRPr lang="en-US" altLang="en-US" dirty="0"/>
          </a:p>
        </p:txBody>
      </p:sp>
      <p:sp>
        <p:nvSpPr>
          <p:cNvPr id="39940" name="Slide Number Placeholder 3"/>
          <p:cNvSpPr>
            <a:spLocks noGrp="1"/>
          </p:cNvSpPr>
          <p:nvPr>
            <p:ph type="sldNum" sz="quarter" idx="5"/>
          </p:nvPr>
        </p:nvSpPr>
        <p:spPr>
          <a:noFill/>
        </p:spPr>
        <p:txBody>
          <a:bodyPr/>
          <a:lstStyle>
            <a:lvl1pPr eaLnBrk="0" hangingPunct="0">
              <a:defRPr sz="3200">
                <a:solidFill>
                  <a:schemeClr val="tx1"/>
                </a:solidFill>
                <a:latin typeface="Arial" pitchFamily="34" charset="0"/>
              </a:defRPr>
            </a:lvl1pPr>
            <a:lvl2pPr marL="742950" indent="-285750" eaLnBrk="0" hangingPunct="0">
              <a:defRPr sz="3200">
                <a:solidFill>
                  <a:schemeClr val="tx1"/>
                </a:solidFill>
                <a:latin typeface="Arial" pitchFamily="34" charset="0"/>
              </a:defRPr>
            </a:lvl2pPr>
            <a:lvl3pPr marL="1143000" indent="-228600" eaLnBrk="0" hangingPunct="0">
              <a:defRPr sz="3200">
                <a:solidFill>
                  <a:schemeClr val="tx1"/>
                </a:solidFill>
                <a:latin typeface="Arial" pitchFamily="34" charset="0"/>
              </a:defRPr>
            </a:lvl3pPr>
            <a:lvl4pPr marL="1600200" indent="-228600" eaLnBrk="0" hangingPunct="0">
              <a:defRPr sz="3200">
                <a:solidFill>
                  <a:schemeClr val="tx1"/>
                </a:solidFill>
                <a:latin typeface="Arial" pitchFamily="34" charset="0"/>
              </a:defRPr>
            </a:lvl4pPr>
            <a:lvl5pPr marL="2057400" indent="-228600" eaLnBrk="0" hangingPunct="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eaLnBrk="1" hangingPunct="1"/>
            <a:fld id="{754EAB64-5EF2-4119-98C3-9FC1B7F37607}" type="slidenum">
              <a:rPr lang="en-US" altLang="en-US" sz="1200" smtClean="0">
                <a:latin typeface="Times New Roman" pitchFamily="18" charset="0"/>
              </a:rPr>
              <a:pPr eaLnBrk="1" hangingPunct="1"/>
              <a:t>24</a:t>
            </a:fld>
            <a:endParaRPr lang="en-US" altLang="en-US" sz="1200">
              <a:latin typeface="Times New Roman" pitchFamily="18" charset="0"/>
            </a:endParaRPr>
          </a:p>
        </p:txBody>
      </p:sp>
    </p:spTree>
    <p:extLst>
      <p:ext uri="{BB962C8B-B14F-4D97-AF65-F5344CB8AC3E}">
        <p14:creationId xmlns:p14="http://schemas.microsoft.com/office/powerpoint/2010/main" val="2625692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25</a:t>
            </a:fld>
            <a:endParaRPr lang="en-CA"/>
          </a:p>
        </p:txBody>
      </p:sp>
    </p:spTree>
    <p:extLst>
      <p:ext uri="{BB962C8B-B14F-4D97-AF65-F5344CB8AC3E}">
        <p14:creationId xmlns:p14="http://schemas.microsoft.com/office/powerpoint/2010/main" val="3290310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26</a:t>
            </a:fld>
            <a:endParaRPr lang="en-CA"/>
          </a:p>
        </p:txBody>
      </p:sp>
    </p:spTree>
    <p:extLst>
      <p:ext uri="{BB962C8B-B14F-4D97-AF65-F5344CB8AC3E}">
        <p14:creationId xmlns:p14="http://schemas.microsoft.com/office/powerpoint/2010/main" val="4176861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27</a:t>
            </a:fld>
            <a:endParaRPr lang="en-CA"/>
          </a:p>
        </p:txBody>
      </p:sp>
    </p:spTree>
    <p:extLst>
      <p:ext uri="{BB962C8B-B14F-4D97-AF65-F5344CB8AC3E}">
        <p14:creationId xmlns:p14="http://schemas.microsoft.com/office/powerpoint/2010/main" val="727656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28</a:t>
            </a:fld>
            <a:endParaRPr lang="en-CA"/>
          </a:p>
        </p:txBody>
      </p:sp>
    </p:spTree>
    <p:extLst>
      <p:ext uri="{BB962C8B-B14F-4D97-AF65-F5344CB8AC3E}">
        <p14:creationId xmlns:p14="http://schemas.microsoft.com/office/powerpoint/2010/main" val="3990653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29</a:t>
            </a:fld>
            <a:endParaRPr lang="en-CA"/>
          </a:p>
        </p:txBody>
      </p:sp>
    </p:spTree>
    <p:extLst>
      <p:ext uri="{BB962C8B-B14F-4D97-AF65-F5344CB8AC3E}">
        <p14:creationId xmlns:p14="http://schemas.microsoft.com/office/powerpoint/2010/main" val="1098371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Information attention: replaces elective attention (Information acquisition, selection, and filtering)</a:t>
            </a:r>
          </a:p>
          <a:p>
            <a:r>
              <a:rPr lang="en-CA" dirty="0"/>
              <a:t>Analysis: cognitive process of perception and working memory. Situation assessment, inference, diagnosis, picture of the task-relevant information (SA) (Information integration)</a:t>
            </a:r>
          </a:p>
          <a:p>
            <a:r>
              <a:rPr lang="en-CA" dirty="0"/>
              <a:t>Decision: </a:t>
            </a:r>
            <a:r>
              <a:rPr lang="en-CA" dirty="0" err="1"/>
              <a:t>Diangosis</a:t>
            </a:r>
            <a:r>
              <a:rPr lang="en-CA" dirty="0"/>
              <a:t> is distinct from choice. </a:t>
            </a:r>
            <a:r>
              <a:rPr lang="en-CA" dirty="0" err="1"/>
              <a:t>Sensitvitiy</a:t>
            </a:r>
            <a:r>
              <a:rPr lang="en-CA" dirty="0"/>
              <a:t> is different from response criterion. “Value of outcomes” is considered. Replaces the decision and action selection part of HIP. TCAS recommendations.  Explicitly consider value.  (Action selection and choice)</a:t>
            </a:r>
          </a:p>
          <a:p>
            <a:r>
              <a:rPr lang="en-CA" dirty="0"/>
              <a:t>Action implementation: actually executing the task (action sequence, carry out action, gulfs of execution </a:t>
            </a:r>
            <a:r>
              <a:rPr lang="en-CA" dirty="0" err="1"/>
              <a:t>etc</a:t>
            </a:r>
            <a:r>
              <a:rPr lang="en-CA" dirty="0"/>
              <a:t>).  Automatic stock </a:t>
            </a:r>
            <a:r>
              <a:rPr lang="en-CA" dirty="0" err="1"/>
              <a:t>tradigin</a:t>
            </a:r>
            <a:r>
              <a:rPr lang="en-CA" dirty="0"/>
              <a:t>. Autopilots. </a:t>
            </a:r>
          </a:p>
        </p:txBody>
      </p:sp>
      <p:sp>
        <p:nvSpPr>
          <p:cNvPr id="4" name="Slide Number Placeholder 3"/>
          <p:cNvSpPr>
            <a:spLocks noGrp="1"/>
          </p:cNvSpPr>
          <p:nvPr>
            <p:ph type="sldNum" sz="quarter" idx="5"/>
          </p:nvPr>
        </p:nvSpPr>
        <p:spPr/>
        <p:txBody>
          <a:bodyPr/>
          <a:lstStyle/>
          <a:p>
            <a:fld id="{BC750B3D-4FBD-44C5-B13E-58750DBFFA97}" type="slidenum">
              <a:rPr lang="en-CA" smtClean="0"/>
              <a:t>30</a:t>
            </a:fld>
            <a:endParaRPr lang="en-CA"/>
          </a:p>
        </p:txBody>
      </p:sp>
    </p:spTree>
    <p:extLst>
      <p:ext uri="{BB962C8B-B14F-4D97-AF65-F5344CB8AC3E}">
        <p14:creationId xmlns:p14="http://schemas.microsoft.com/office/powerpoint/2010/main" val="219602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Text book has similar set of 8 levels of automation, Levels 2+3 map onto 2 in the reduced set. And it removes level 9 to get down to 8 total.</a:t>
            </a:r>
          </a:p>
        </p:txBody>
      </p:sp>
      <p:sp>
        <p:nvSpPr>
          <p:cNvPr id="4" name="Slide Number Placeholder 3"/>
          <p:cNvSpPr>
            <a:spLocks noGrp="1"/>
          </p:cNvSpPr>
          <p:nvPr>
            <p:ph type="sldNum" sz="quarter" idx="5"/>
          </p:nvPr>
        </p:nvSpPr>
        <p:spPr/>
        <p:txBody>
          <a:bodyPr/>
          <a:lstStyle/>
          <a:p>
            <a:fld id="{BC750B3D-4FBD-44C5-B13E-58750DBFFA97}" type="slidenum">
              <a:rPr lang="en-CA" smtClean="0"/>
              <a:t>31</a:t>
            </a:fld>
            <a:endParaRPr lang="en-CA"/>
          </a:p>
        </p:txBody>
      </p:sp>
    </p:spTree>
    <p:extLst>
      <p:ext uri="{BB962C8B-B14F-4D97-AF65-F5344CB8AC3E}">
        <p14:creationId xmlns:p14="http://schemas.microsoft.com/office/powerpoint/2010/main" val="2639466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xfrm>
            <a:off x="685800" y="4343399"/>
            <a:ext cx="5486400" cy="4341813"/>
          </a:xfrm>
          <a:noFill/>
        </p:spPr>
        <p:txBody>
          <a:bodyPr/>
          <a:lstStyle/>
          <a:p>
            <a:endParaRPr lang="en-US" altLang="en-US" dirty="0"/>
          </a:p>
        </p:txBody>
      </p:sp>
      <p:sp>
        <p:nvSpPr>
          <p:cNvPr id="39940" name="Slide Number Placeholder 3"/>
          <p:cNvSpPr>
            <a:spLocks noGrp="1"/>
          </p:cNvSpPr>
          <p:nvPr>
            <p:ph type="sldNum" sz="quarter" idx="5"/>
          </p:nvPr>
        </p:nvSpPr>
        <p:spPr>
          <a:noFill/>
        </p:spPr>
        <p:txBody>
          <a:bodyPr/>
          <a:lstStyle>
            <a:lvl1pPr eaLnBrk="0" hangingPunct="0">
              <a:defRPr sz="3200">
                <a:solidFill>
                  <a:schemeClr val="tx1"/>
                </a:solidFill>
                <a:latin typeface="Arial" pitchFamily="34" charset="0"/>
              </a:defRPr>
            </a:lvl1pPr>
            <a:lvl2pPr marL="742950" indent="-285750" eaLnBrk="0" hangingPunct="0">
              <a:defRPr sz="3200">
                <a:solidFill>
                  <a:schemeClr val="tx1"/>
                </a:solidFill>
                <a:latin typeface="Arial" pitchFamily="34" charset="0"/>
              </a:defRPr>
            </a:lvl2pPr>
            <a:lvl3pPr marL="1143000" indent="-228600" eaLnBrk="0" hangingPunct="0">
              <a:defRPr sz="3200">
                <a:solidFill>
                  <a:schemeClr val="tx1"/>
                </a:solidFill>
                <a:latin typeface="Arial" pitchFamily="34" charset="0"/>
              </a:defRPr>
            </a:lvl3pPr>
            <a:lvl4pPr marL="1600200" indent="-228600" eaLnBrk="0" hangingPunct="0">
              <a:defRPr sz="3200">
                <a:solidFill>
                  <a:schemeClr val="tx1"/>
                </a:solidFill>
                <a:latin typeface="Arial" pitchFamily="34" charset="0"/>
              </a:defRPr>
            </a:lvl4pPr>
            <a:lvl5pPr marL="2057400" indent="-228600" eaLnBrk="0" hangingPunct="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eaLnBrk="1" hangingPunct="1"/>
            <a:fld id="{754EAB64-5EF2-4119-98C3-9FC1B7F37607}" type="slidenum">
              <a:rPr lang="en-US" altLang="en-US" sz="1200" smtClean="0">
                <a:latin typeface="Times New Roman" pitchFamily="18" charset="0"/>
              </a:rPr>
              <a:pPr eaLnBrk="1" hangingPunct="1"/>
              <a:t>33</a:t>
            </a:fld>
            <a:endParaRPr lang="en-US" altLang="en-US" sz="1200">
              <a:latin typeface="Times New Roman" pitchFamily="18" charset="0"/>
            </a:endParaRPr>
          </a:p>
        </p:txBody>
      </p:sp>
    </p:spTree>
    <p:extLst>
      <p:ext uri="{BB962C8B-B14F-4D97-AF65-F5344CB8AC3E}">
        <p14:creationId xmlns:p14="http://schemas.microsoft.com/office/powerpoint/2010/main" val="280830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xfrm>
            <a:off x="685800" y="4343399"/>
            <a:ext cx="5486400" cy="4341813"/>
          </a:xfrm>
          <a:noFill/>
        </p:spPr>
        <p:txBody>
          <a:bodyPr/>
          <a:lstStyle/>
          <a:p>
            <a:endParaRPr lang="en-US" altLang="en-US" dirty="0"/>
          </a:p>
        </p:txBody>
      </p:sp>
      <p:sp>
        <p:nvSpPr>
          <p:cNvPr id="39940" name="Slide Number Placeholder 3"/>
          <p:cNvSpPr>
            <a:spLocks noGrp="1"/>
          </p:cNvSpPr>
          <p:nvPr>
            <p:ph type="sldNum" sz="quarter" idx="5"/>
          </p:nvPr>
        </p:nvSpPr>
        <p:spPr>
          <a:noFill/>
        </p:spPr>
        <p:txBody>
          <a:bodyPr/>
          <a:lstStyle>
            <a:lvl1pPr eaLnBrk="0" hangingPunct="0">
              <a:defRPr sz="3200">
                <a:solidFill>
                  <a:schemeClr val="tx1"/>
                </a:solidFill>
                <a:latin typeface="Arial" pitchFamily="34" charset="0"/>
              </a:defRPr>
            </a:lvl1pPr>
            <a:lvl2pPr marL="742950" indent="-285750" eaLnBrk="0" hangingPunct="0">
              <a:defRPr sz="3200">
                <a:solidFill>
                  <a:schemeClr val="tx1"/>
                </a:solidFill>
                <a:latin typeface="Arial" pitchFamily="34" charset="0"/>
              </a:defRPr>
            </a:lvl2pPr>
            <a:lvl3pPr marL="1143000" indent="-228600" eaLnBrk="0" hangingPunct="0">
              <a:defRPr sz="3200">
                <a:solidFill>
                  <a:schemeClr val="tx1"/>
                </a:solidFill>
                <a:latin typeface="Arial" pitchFamily="34" charset="0"/>
              </a:defRPr>
            </a:lvl3pPr>
            <a:lvl4pPr marL="1600200" indent="-228600" eaLnBrk="0" hangingPunct="0">
              <a:defRPr sz="3200">
                <a:solidFill>
                  <a:schemeClr val="tx1"/>
                </a:solidFill>
                <a:latin typeface="Arial" pitchFamily="34" charset="0"/>
              </a:defRPr>
            </a:lvl4pPr>
            <a:lvl5pPr marL="2057400" indent="-228600" eaLnBrk="0" hangingPunct="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eaLnBrk="1" hangingPunct="1"/>
            <a:fld id="{754EAB64-5EF2-4119-98C3-9FC1B7F37607}" type="slidenum">
              <a:rPr lang="en-US" altLang="en-US" sz="1200" smtClean="0">
                <a:latin typeface="Times New Roman" pitchFamily="18" charset="0"/>
              </a:rPr>
              <a:pPr eaLnBrk="1" hangingPunct="1"/>
              <a:t>34</a:t>
            </a:fld>
            <a:endParaRPr lang="en-US" altLang="en-US" sz="1200">
              <a:latin typeface="Times New Roman" pitchFamily="18" charset="0"/>
            </a:endParaRPr>
          </a:p>
        </p:txBody>
      </p:sp>
    </p:spTree>
    <p:extLst>
      <p:ext uri="{BB962C8B-B14F-4D97-AF65-F5344CB8AC3E}">
        <p14:creationId xmlns:p14="http://schemas.microsoft.com/office/powerpoint/2010/main" val="1705072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xfrm>
            <a:off x="685800" y="4343400"/>
            <a:ext cx="5486400" cy="4495800"/>
          </a:xfrm>
          <a:noFill/>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a:r>
              <a:rPr lang="en-US" dirty="0">
                <a:effectLst/>
              </a:rPr>
              <a:t> </a:t>
            </a:r>
            <a:endParaRPr lang="en-US" altLang="en-US" dirty="0"/>
          </a:p>
        </p:txBody>
      </p:sp>
      <p:sp>
        <p:nvSpPr>
          <p:cNvPr id="39940" name="Slide Number Placeholder 3"/>
          <p:cNvSpPr>
            <a:spLocks noGrp="1"/>
          </p:cNvSpPr>
          <p:nvPr>
            <p:ph type="sldNum" sz="quarter" idx="5"/>
          </p:nvPr>
        </p:nvSpPr>
        <p:spPr>
          <a:noFill/>
        </p:spPr>
        <p:txBody>
          <a:bodyPr/>
          <a:lstStyle>
            <a:lvl1pPr eaLnBrk="0" hangingPunct="0">
              <a:defRPr sz="3200">
                <a:solidFill>
                  <a:schemeClr val="tx1"/>
                </a:solidFill>
                <a:latin typeface="Arial" pitchFamily="34" charset="0"/>
              </a:defRPr>
            </a:lvl1pPr>
            <a:lvl2pPr marL="742950" indent="-285750" eaLnBrk="0" hangingPunct="0">
              <a:defRPr sz="3200">
                <a:solidFill>
                  <a:schemeClr val="tx1"/>
                </a:solidFill>
                <a:latin typeface="Arial" pitchFamily="34" charset="0"/>
              </a:defRPr>
            </a:lvl2pPr>
            <a:lvl3pPr marL="1143000" indent="-228600" eaLnBrk="0" hangingPunct="0">
              <a:defRPr sz="3200">
                <a:solidFill>
                  <a:schemeClr val="tx1"/>
                </a:solidFill>
                <a:latin typeface="Arial" pitchFamily="34" charset="0"/>
              </a:defRPr>
            </a:lvl3pPr>
            <a:lvl4pPr marL="1600200" indent="-228600" eaLnBrk="0" hangingPunct="0">
              <a:defRPr sz="3200">
                <a:solidFill>
                  <a:schemeClr val="tx1"/>
                </a:solidFill>
                <a:latin typeface="Arial" pitchFamily="34" charset="0"/>
              </a:defRPr>
            </a:lvl4pPr>
            <a:lvl5pPr marL="2057400" indent="-228600" eaLnBrk="0" hangingPunct="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eaLnBrk="1" hangingPunct="1"/>
            <a:fld id="{754EAB64-5EF2-4119-98C3-9FC1B7F37607}" type="slidenum">
              <a:rPr lang="en-US" altLang="en-US" sz="1200" smtClean="0">
                <a:latin typeface="Times New Roman" pitchFamily="18" charset="0"/>
              </a:rPr>
              <a:pPr eaLnBrk="1" hangingPunct="1"/>
              <a:t>3</a:t>
            </a:fld>
            <a:endParaRPr lang="en-US" altLang="en-US" sz="1200">
              <a:latin typeface="Times New Roman" pitchFamily="18" charset="0"/>
            </a:endParaRPr>
          </a:p>
        </p:txBody>
      </p:sp>
    </p:spTree>
    <p:extLst>
      <p:ext uri="{BB962C8B-B14F-4D97-AF65-F5344CB8AC3E}">
        <p14:creationId xmlns:p14="http://schemas.microsoft.com/office/powerpoint/2010/main" val="4099286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xfrm>
            <a:off x="685800" y="4343399"/>
            <a:ext cx="5486400" cy="4341813"/>
          </a:xfrm>
          <a:noFill/>
        </p:spPr>
        <p:txBody>
          <a:bodyPr/>
          <a:lstStyle/>
          <a:p>
            <a:endParaRPr lang="en-US" altLang="en-US" dirty="0"/>
          </a:p>
        </p:txBody>
      </p:sp>
      <p:sp>
        <p:nvSpPr>
          <p:cNvPr id="39940" name="Slide Number Placeholder 3"/>
          <p:cNvSpPr>
            <a:spLocks noGrp="1"/>
          </p:cNvSpPr>
          <p:nvPr>
            <p:ph type="sldNum" sz="quarter" idx="5"/>
          </p:nvPr>
        </p:nvSpPr>
        <p:spPr>
          <a:noFill/>
        </p:spPr>
        <p:txBody>
          <a:bodyPr/>
          <a:lstStyle>
            <a:lvl1pPr eaLnBrk="0" hangingPunct="0">
              <a:defRPr sz="3200">
                <a:solidFill>
                  <a:schemeClr val="tx1"/>
                </a:solidFill>
                <a:latin typeface="Arial" pitchFamily="34" charset="0"/>
              </a:defRPr>
            </a:lvl1pPr>
            <a:lvl2pPr marL="742950" indent="-285750" eaLnBrk="0" hangingPunct="0">
              <a:defRPr sz="3200">
                <a:solidFill>
                  <a:schemeClr val="tx1"/>
                </a:solidFill>
                <a:latin typeface="Arial" pitchFamily="34" charset="0"/>
              </a:defRPr>
            </a:lvl2pPr>
            <a:lvl3pPr marL="1143000" indent="-228600" eaLnBrk="0" hangingPunct="0">
              <a:defRPr sz="3200">
                <a:solidFill>
                  <a:schemeClr val="tx1"/>
                </a:solidFill>
                <a:latin typeface="Arial" pitchFamily="34" charset="0"/>
              </a:defRPr>
            </a:lvl3pPr>
            <a:lvl4pPr marL="1600200" indent="-228600" eaLnBrk="0" hangingPunct="0">
              <a:defRPr sz="3200">
                <a:solidFill>
                  <a:schemeClr val="tx1"/>
                </a:solidFill>
                <a:latin typeface="Arial" pitchFamily="34" charset="0"/>
              </a:defRPr>
            </a:lvl4pPr>
            <a:lvl5pPr marL="2057400" indent="-228600" eaLnBrk="0" hangingPunct="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eaLnBrk="1" hangingPunct="1"/>
            <a:fld id="{754EAB64-5EF2-4119-98C3-9FC1B7F37607}" type="slidenum">
              <a:rPr lang="en-US" altLang="en-US" sz="1200" smtClean="0">
                <a:latin typeface="Times New Roman" pitchFamily="18" charset="0"/>
              </a:rPr>
              <a:pPr eaLnBrk="1" hangingPunct="1"/>
              <a:t>35</a:t>
            </a:fld>
            <a:endParaRPr lang="en-US" altLang="en-US" sz="1200">
              <a:latin typeface="Times New Roman" pitchFamily="18" charset="0"/>
            </a:endParaRPr>
          </a:p>
        </p:txBody>
      </p:sp>
    </p:spTree>
    <p:extLst>
      <p:ext uri="{BB962C8B-B14F-4D97-AF65-F5344CB8AC3E}">
        <p14:creationId xmlns:p14="http://schemas.microsoft.com/office/powerpoint/2010/main" val="2625263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xfrm>
            <a:off x="685800" y="4343399"/>
            <a:ext cx="5486400" cy="4341813"/>
          </a:xfrm>
          <a:noFill/>
        </p:spPr>
        <p:txBody>
          <a:bodyPr/>
          <a:lstStyle/>
          <a:p>
            <a:endParaRPr lang="en-US" altLang="en-US" dirty="0"/>
          </a:p>
        </p:txBody>
      </p:sp>
      <p:sp>
        <p:nvSpPr>
          <p:cNvPr id="39940" name="Slide Number Placeholder 3"/>
          <p:cNvSpPr>
            <a:spLocks noGrp="1"/>
          </p:cNvSpPr>
          <p:nvPr>
            <p:ph type="sldNum" sz="quarter" idx="5"/>
          </p:nvPr>
        </p:nvSpPr>
        <p:spPr>
          <a:noFill/>
        </p:spPr>
        <p:txBody>
          <a:bodyPr/>
          <a:lstStyle>
            <a:lvl1pPr eaLnBrk="0" hangingPunct="0">
              <a:defRPr sz="3200">
                <a:solidFill>
                  <a:schemeClr val="tx1"/>
                </a:solidFill>
                <a:latin typeface="Arial" pitchFamily="34" charset="0"/>
              </a:defRPr>
            </a:lvl1pPr>
            <a:lvl2pPr marL="742950" indent="-285750" eaLnBrk="0" hangingPunct="0">
              <a:defRPr sz="3200">
                <a:solidFill>
                  <a:schemeClr val="tx1"/>
                </a:solidFill>
                <a:latin typeface="Arial" pitchFamily="34" charset="0"/>
              </a:defRPr>
            </a:lvl2pPr>
            <a:lvl3pPr marL="1143000" indent="-228600" eaLnBrk="0" hangingPunct="0">
              <a:defRPr sz="3200">
                <a:solidFill>
                  <a:schemeClr val="tx1"/>
                </a:solidFill>
                <a:latin typeface="Arial" pitchFamily="34" charset="0"/>
              </a:defRPr>
            </a:lvl3pPr>
            <a:lvl4pPr marL="1600200" indent="-228600" eaLnBrk="0" hangingPunct="0">
              <a:defRPr sz="3200">
                <a:solidFill>
                  <a:schemeClr val="tx1"/>
                </a:solidFill>
                <a:latin typeface="Arial" pitchFamily="34" charset="0"/>
              </a:defRPr>
            </a:lvl4pPr>
            <a:lvl5pPr marL="2057400" indent="-228600" eaLnBrk="0" hangingPunct="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eaLnBrk="1" hangingPunct="1"/>
            <a:fld id="{754EAB64-5EF2-4119-98C3-9FC1B7F37607}" type="slidenum">
              <a:rPr lang="en-US" altLang="en-US" sz="1200" smtClean="0">
                <a:latin typeface="Times New Roman" pitchFamily="18" charset="0"/>
              </a:rPr>
              <a:pPr eaLnBrk="1" hangingPunct="1"/>
              <a:t>36</a:t>
            </a:fld>
            <a:endParaRPr lang="en-US" altLang="en-US" sz="1200">
              <a:latin typeface="Times New Roman" pitchFamily="18" charset="0"/>
            </a:endParaRPr>
          </a:p>
        </p:txBody>
      </p:sp>
    </p:spTree>
    <p:extLst>
      <p:ext uri="{BB962C8B-B14F-4D97-AF65-F5344CB8AC3E}">
        <p14:creationId xmlns:p14="http://schemas.microsoft.com/office/powerpoint/2010/main" val="2908094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37</a:t>
            </a:fld>
            <a:endParaRPr lang="en-CA"/>
          </a:p>
        </p:txBody>
      </p:sp>
    </p:spTree>
    <p:extLst>
      <p:ext uri="{BB962C8B-B14F-4D97-AF65-F5344CB8AC3E}">
        <p14:creationId xmlns:p14="http://schemas.microsoft.com/office/powerpoint/2010/main" val="3637661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38</a:t>
            </a:fld>
            <a:endParaRPr lang="en-CA"/>
          </a:p>
        </p:txBody>
      </p:sp>
    </p:spTree>
    <p:extLst>
      <p:ext uri="{BB962C8B-B14F-4D97-AF65-F5344CB8AC3E}">
        <p14:creationId xmlns:p14="http://schemas.microsoft.com/office/powerpoint/2010/main" val="40465115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39</a:t>
            </a:fld>
            <a:endParaRPr lang="en-CA"/>
          </a:p>
        </p:txBody>
      </p:sp>
    </p:spTree>
    <p:extLst>
      <p:ext uri="{BB962C8B-B14F-4D97-AF65-F5344CB8AC3E}">
        <p14:creationId xmlns:p14="http://schemas.microsoft.com/office/powerpoint/2010/main" val="4192323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40</a:t>
            </a:fld>
            <a:endParaRPr lang="en-CA"/>
          </a:p>
        </p:txBody>
      </p:sp>
    </p:spTree>
    <p:extLst>
      <p:ext uri="{BB962C8B-B14F-4D97-AF65-F5344CB8AC3E}">
        <p14:creationId xmlns:p14="http://schemas.microsoft.com/office/powerpoint/2010/main" val="1781992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xfrm>
            <a:off x="685800" y="4343399"/>
            <a:ext cx="5486400" cy="4341813"/>
          </a:xfrm>
          <a:noFill/>
        </p:spPr>
        <p:txBody>
          <a:bodyPr/>
          <a:lstStyle/>
          <a:p>
            <a:endParaRPr lang="en-US" altLang="en-US" dirty="0"/>
          </a:p>
        </p:txBody>
      </p:sp>
      <p:sp>
        <p:nvSpPr>
          <p:cNvPr id="39940" name="Slide Number Placeholder 3"/>
          <p:cNvSpPr>
            <a:spLocks noGrp="1"/>
          </p:cNvSpPr>
          <p:nvPr>
            <p:ph type="sldNum" sz="quarter" idx="5"/>
          </p:nvPr>
        </p:nvSpPr>
        <p:spPr>
          <a:noFill/>
        </p:spPr>
        <p:txBody>
          <a:bodyPr/>
          <a:lstStyle>
            <a:lvl1pPr eaLnBrk="0" hangingPunct="0">
              <a:defRPr sz="3200">
                <a:solidFill>
                  <a:schemeClr val="tx1"/>
                </a:solidFill>
                <a:latin typeface="Arial" pitchFamily="34" charset="0"/>
              </a:defRPr>
            </a:lvl1pPr>
            <a:lvl2pPr marL="742950" indent="-285750" eaLnBrk="0" hangingPunct="0">
              <a:defRPr sz="3200">
                <a:solidFill>
                  <a:schemeClr val="tx1"/>
                </a:solidFill>
                <a:latin typeface="Arial" pitchFamily="34" charset="0"/>
              </a:defRPr>
            </a:lvl2pPr>
            <a:lvl3pPr marL="1143000" indent="-228600" eaLnBrk="0" hangingPunct="0">
              <a:defRPr sz="3200">
                <a:solidFill>
                  <a:schemeClr val="tx1"/>
                </a:solidFill>
                <a:latin typeface="Arial" pitchFamily="34" charset="0"/>
              </a:defRPr>
            </a:lvl3pPr>
            <a:lvl4pPr marL="1600200" indent="-228600" eaLnBrk="0" hangingPunct="0">
              <a:defRPr sz="3200">
                <a:solidFill>
                  <a:schemeClr val="tx1"/>
                </a:solidFill>
                <a:latin typeface="Arial" pitchFamily="34" charset="0"/>
              </a:defRPr>
            </a:lvl4pPr>
            <a:lvl5pPr marL="2057400" indent="-228600" eaLnBrk="0" hangingPunct="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eaLnBrk="1" hangingPunct="1"/>
            <a:fld id="{754EAB64-5EF2-4119-98C3-9FC1B7F37607}" type="slidenum">
              <a:rPr lang="en-US" altLang="en-US" sz="1200" smtClean="0">
                <a:latin typeface="Times New Roman" pitchFamily="18" charset="0"/>
              </a:rPr>
              <a:pPr eaLnBrk="1" hangingPunct="1"/>
              <a:t>41</a:t>
            </a:fld>
            <a:endParaRPr lang="en-US" altLang="en-US" sz="1200">
              <a:latin typeface="Times New Roman" pitchFamily="18" charset="0"/>
            </a:endParaRPr>
          </a:p>
        </p:txBody>
      </p:sp>
    </p:spTree>
    <p:extLst>
      <p:ext uri="{BB962C8B-B14F-4D97-AF65-F5344CB8AC3E}">
        <p14:creationId xmlns:p14="http://schemas.microsoft.com/office/powerpoint/2010/main" val="18781397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75042" indent="-305384" defTabSz="312170">
              <a:spcBef>
                <a:spcPts val="1266"/>
              </a:spcBef>
              <a:defRPr sz="1800"/>
            </a:pPr>
            <a:r>
              <a:rPr lang="en-US" sz="1200" dirty="0"/>
              <a:t>HTA examines tasks by a systematic process of redescription of goals and tasks</a:t>
            </a:r>
          </a:p>
          <a:p>
            <a:pPr marL="475042" indent="-305384" defTabSz="312170">
              <a:spcBef>
                <a:spcPts val="1266"/>
              </a:spcBef>
              <a:defRPr sz="1800"/>
            </a:pPr>
            <a:r>
              <a:rPr lang="en-US" sz="1200" dirty="0"/>
              <a:t>A task is redescribed in terms of a set of subordinate subtasks and an organizing component called a “plan” </a:t>
            </a:r>
          </a:p>
          <a:p>
            <a:pPr marL="475042" indent="-305384" defTabSz="312170">
              <a:spcBef>
                <a:spcPts val="1266"/>
              </a:spcBef>
              <a:defRPr sz="1800"/>
            </a:pPr>
            <a:r>
              <a:rPr lang="en-US" sz="1200" dirty="0"/>
              <a:t>Plans specify the conditions under which subordinate tasks have to be carried out to meet the system goals</a:t>
            </a:r>
          </a:p>
          <a:p>
            <a:pPr marL="475042" indent="-305384" defTabSz="312170">
              <a:spcBef>
                <a:spcPts val="1266"/>
              </a:spcBef>
              <a:defRPr sz="1800"/>
            </a:pPr>
            <a:r>
              <a:rPr lang="en-US" sz="1200" dirty="0"/>
              <a:t>Plans are the key to accounting for complexity in tasks</a:t>
            </a:r>
          </a:p>
          <a:p>
            <a:pPr marL="475042" indent="-305384" defTabSz="312170">
              <a:spcBef>
                <a:spcPts val="1266"/>
              </a:spcBef>
              <a:defRPr sz="1800"/>
            </a:pPr>
            <a:r>
              <a:rPr lang="en-US" sz="1200" dirty="0"/>
              <a:t>HTA is a method of representing task information through a hierarchy of goals, operations, and plans.  However, the process by which this is achieved is of greater importance</a:t>
            </a:r>
          </a:p>
          <a:p>
            <a:endParaRPr lang="en-CA" dirty="0"/>
          </a:p>
        </p:txBody>
      </p:sp>
      <p:sp>
        <p:nvSpPr>
          <p:cNvPr id="4" name="Slide Number Placeholder 3"/>
          <p:cNvSpPr>
            <a:spLocks noGrp="1"/>
          </p:cNvSpPr>
          <p:nvPr>
            <p:ph type="sldNum" sz="quarter" idx="5"/>
          </p:nvPr>
        </p:nvSpPr>
        <p:spPr/>
        <p:txBody>
          <a:bodyPr/>
          <a:lstStyle/>
          <a:p>
            <a:fld id="{F00A6833-2C24-47DE-9831-B60B016F34FC}" type="slidenum">
              <a:rPr lang="en-CA" smtClean="0"/>
              <a:t>43</a:t>
            </a:fld>
            <a:endParaRPr lang="en-CA"/>
          </a:p>
        </p:txBody>
      </p:sp>
    </p:spTree>
    <p:extLst>
      <p:ext uri="{BB962C8B-B14F-4D97-AF65-F5344CB8AC3E}">
        <p14:creationId xmlns:p14="http://schemas.microsoft.com/office/powerpoint/2010/main" val="3278117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206088-D1A0-4988-A6E2-FD5EAAAE015F}" type="slidenum">
              <a:rPr lang="en-CA" smtClean="0"/>
              <a:t>44</a:t>
            </a:fld>
            <a:endParaRPr lang="en-CA"/>
          </a:p>
        </p:txBody>
      </p:sp>
    </p:spTree>
    <p:extLst>
      <p:ext uri="{BB962C8B-B14F-4D97-AF65-F5344CB8AC3E}">
        <p14:creationId xmlns:p14="http://schemas.microsoft.com/office/powerpoint/2010/main" val="3863360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hape 79"/>
          <p:cNvSpPr>
            <a:spLocks noGrp="1" noRot="1" noChangeAspect="1"/>
          </p:cNvSpPr>
          <p:nvPr>
            <p:ph type="sldImg"/>
          </p:nvPr>
        </p:nvSpPr>
        <p:spPr>
          <a:prstGeom prst="rect">
            <a:avLst/>
          </a:prstGeom>
        </p:spPr>
        <p:txBody>
          <a:bodyPr/>
          <a:lstStyle/>
          <a:p>
            <a:pPr lvl="0"/>
            <a:endParaRPr/>
          </a:p>
        </p:txBody>
      </p:sp>
      <p:sp>
        <p:nvSpPr>
          <p:cNvPr id="80" name="Shape 80"/>
          <p:cNvSpPr>
            <a:spLocks noGrp="1"/>
          </p:cNvSpPr>
          <p:nvPr>
            <p:ph type="body" sz="quarter" idx="1"/>
          </p:nvPr>
        </p:nvSpPr>
        <p:spPr>
          <a:prstGeom prst="rect">
            <a:avLst/>
          </a:prstGeom>
        </p:spPr>
        <p:txBody>
          <a:bodyPr/>
          <a:lstStyle/>
          <a:p>
            <a:pPr lvl="0">
              <a:defRPr sz="1800"/>
            </a:pPr>
            <a:r>
              <a:rPr sz="2200" dirty="0"/>
              <a:t>Goals --&gt; do NOT depend on technology</a:t>
            </a:r>
            <a:r>
              <a:rPr lang="en-CA" sz="2200" dirty="0"/>
              <a:t>  -&gt; want to listen to music</a:t>
            </a:r>
            <a:endParaRPr sz="2200" dirty="0"/>
          </a:p>
          <a:p>
            <a:pPr lvl="0">
              <a:defRPr sz="1800"/>
            </a:pPr>
            <a:r>
              <a:rPr sz="2200" dirty="0"/>
              <a:t>Functions --&gt; do NOT specify particular tasks</a:t>
            </a:r>
            <a:r>
              <a:rPr lang="en-CA" sz="2200" dirty="0"/>
              <a:t> -&gt; select music to play, start the music</a:t>
            </a:r>
            <a:endParaRPr sz="2200" dirty="0"/>
          </a:p>
          <a:p>
            <a:pPr lvl="0">
              <a:defRPr sz="1800"/>
            </a:pPr>
            <a:r>
              <a:rPr sz="2200" dirty="0"/>
              <a:t>Tasks --&gt; technology can change tasks substantially</a:t>
            </a:r>
            <a:r>
              <a:rPr lang="en-CA" sz="2200" dirty="0"/>
              <a:t> -&gt; steps we take to do that</a:t>
            </a:r>
            <a:endParaRPr sz="2200" dirty="0"/>
          </a:p>
        </p:txBody>
      </p:sp>
    </p:spTree>
    <p:extLst>
      <p:ext uri="{BB962C8B-B14F-4D97-AF65-F5344CB8AC3E}">
        <p14:creationId xmlns:p14="http://schemas.microsoft.com/office/powerpoint/2010/main" val="264214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4</a:t>
            </a:fld>
            <a:endParaRPr lang="en-CA"/>
          </a:p>
        </p:txBody>
      </p:sp>
    </p:spTree>
    <p:extLst>
      <p:ext uri="{BB962C8B-B14F-4D97-AF65-F5344CB8AC3E}">
        <p14:creationId xmlns:p14="http://schemas.microsoft.com/office/powerpoint/2010/main" val="4144945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prstGeom prst="rect">
            <a:avLst/>
          </a:prstGeom>
        </p:spPr>
        <p:txBody>
          <a:bodyPr/>
          <a:lstStyle/>
          <a:p>
            <a:pPr lvl="0"/>
            <a:endParaRPr/>
          </a:p>
        </p:txBody>
      </p:sp>
      <p:sp>
        <p:nvSpPr>
          <p:cNvPr id="90" name="Shape 90"/>
          <p:cNvSpPr>
            <a:spLocks noGrp="1"/>
          </p:cNvSpPr>
          <p:nvPr>
            <p:ph type="body" sz="quarter" idx="1"/>
          </p:nvPr>
        </p:nvSpPr>
        <p:spPr>
          <a:prstGeom prst="rect">
            <a:avLst/>
          </a:prstGeom>
        </p:spPr>
        <p:txBody>
          <a:bodyPr/>
          <a:lstStyle/>
          <a:p>
            <a:pPr lvl="0">
              <a:defRPr sz="1800"/>
            </a:pPr>
            <a:r>
              <a:rPr sz="2200" dirty="0"/>
              <a:t>Focus the T.A. on the end use of the data</a:t>
            </a:r>
            <a:endParaRPr lang="en-US" sz="2200" dirty="0"/>
          </a:p>
          <a:p>
            <a:pPr lvl="0">
              <a:defRPr sz="1800"/>
            </a:pPr>
            <a:r>
              <a:rPr lang="en-US" sz="2200" dirty="0"/>
              <a:t>Point out Cognitive Task Analysis</a:t>
            </a:r>
          </a:p>
          <a:p>
            <a:pPr lvl="0">
              <a:defRPr sz="1800"/>
            </a:pPr>
            <a:endParaRPr lang="en-US" sz="2200" dirty="0"/>
          </a:p>
          <a:p>
            <a:pPr lvl="0">
              <a:defRPr sz="1800"/>
            </a:pPr>
            <a:r>
              <a:rPr lang="en-US" sz="2200" dirty="0"/>
              <a:t>Complex decision making, problem solving, diagnosis</a:t>
            </a:r>
          </a:p>
          <a:p>
            <a:pPr lvl="0">
              <a:defRPr sz="1800"/>
            </a:pPr>
            <a:r>
              <a:rPr lang="en-US" sz="2200" dirty="0"/>
              <a:t>Much conceptual knowledge needed</a:t>
            </a:r>
          </a:p>
          <a:p>
            <a:pPr lvl="0">
              <a:defRPr sz="1800"/>
            </a:pPr>
            <a:r>
              <a:rPr lang="en-US" sz="2200" dirty="0"/>
              <a:t>Large and complex rule structures </a:t>
            </a:r>
          </a:p>
          <a:p>
            <a:pPr lvl="0">
              <a:defRPr sz="1800"/>
            </a:pPr>
            <a:r>
              <a:rPr lang="en-US" sz="2200" dirty="0"/>
              <a:t>Performance depends on memory of information that needs to be retained for seconds or minutes</a:t>
            </a:r>
          </a:p>
          <a:p>
            <a:pPr lvl="0">
              <a:defRPr sz="1800"/>
            </a:pPr>
            <a:endParaRPr lang="en-US" sz="2200" dirty="0"/>
          </a:p>
          <a:p>
            <a:pPr lvl="0">
              <a:defRPr sz="1800"/>
            </a:pPr>
            <a:r>
              <a:rPr lang="en-US" sz="2200" dirty="0"/>
              <a:t>Would have more knowledge elicitation rather than direct observation of just the task motions.</a:t>
            </a:r>
          </a:p>
          <a:p>
            <a:pPr lvl="0">
              <a:defRPr sz="1800"/>
            </a:pPr>
            <a:endParaRPr lang="en-US" sz="2200" dirty="0"/>
          </a:p>
          <a:p>
            <a:pPr lvl="0">
              <a:defRPr sz="1800"/>
            </a:pPr>
            <a:endParaRPr sz="2200" dirty="0"/>
          </a:p>
        </p:txBody>
      </p:sp>
    </p:spTree>
    <p:extLst>
      <p:ext uri="{BB962C8B-B14F-4D97-AF65-F5344CB8AC3E}">
        <p14:creationId xmlns:p14="http://schemas.microsoft.com/office/powerpoint/2010/main" val="22505346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r>
              <a:rPr lang="en-US" sz="1200" dirty="0"/>
              <a:t>- probability of performing task incorrectly</a:t>
            </a:r>
          </a:p>
          <a:p>
            <a:pPr lvl="0">
              <a:defRPr sz="1800"/>
            </a:pPr>
            <a:r>
              <a:rPr lang="en-US" sz="1200" dirty="0"/>
              <a:t>- frequency of occurrence</a:t>
            </a:r>
          </a:p>
          <a:p>
            <a:pPr lvl="0">
              <a:defRPr sz="1800"/>
            </a:pPr>
            <a:r>
              <a:rPr lang="en-US" sz="1200" dirty="0"/>
              <a:t>- importance</a:t>
            </a:r>
          </a:p>
          <a:p>
            <a:endParaRPr lang="en-US" dirty="0"/>
          </a:p>
        </p:txBody>
      </p:sp>
      <p:sp>
        <p:nvSpPr>
          <p:cNvPr id="4" name="Slide Number Placeholder 3"/>
          <p:cNvSpPr>
            <a:spLocks noGrp="1"/>
          </p:cNvSpPr>
          <p:nvPr>
            <p:ph type="sldNum" sz="quarter" idx="10"/>
          </p:nvPr>
        </p:nvSpPr>
        <p:spPr/>
        <p:txBody>
          <a:bodyPr/>
          <a:lstStyle/>
          <a:p>
            <a:fld id="{9C206088-D1A0-4988-A6E2-FD5EAAAE015F}" type="slidenum">
              <a:rPr lang="en-CA" smtClean="0"/>
              <a:t>48</a:t>
            </a:fld>
            <a:endParaRPr lang="en-CA"/>
          </a:p>
        </p:txBody>
      </p:sp>
    </p:spTree>
    <p:extLst>
      <p:ext uri="{BB962C8B-B14F-4D97-AF65-F5344CB8AC3E}">
        <p14:creationId xmlns:p14="http://schemas.microsoft.com/office/powerpoint/2010/main" val="20933719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noRot="1" noChangeAspect="1"/>
          </p:cNvSpPr>
          <p:nvPr>
            <p:ph type="sldImg"/>
          </p:nvPr>
        </p:nvSpPr>
        <p:spPr>
          <a:prstGeom prst="rect">
            <a:avLst/>
          </a:prstGeom>
        </p:spPr>
        <p:txBody>
          <a:bodyPr/>
          <a:lstStyle/>
          <a:p>
            <a:pPr lvl="0"/>
            <a:endParaRPr/>
          </a:p>
        </p:txBody>
      </p:sp>
      <p:sp>
        <p:nvSpPr>
          <p:cNvPr id="111" name="Shape 111"/>
          <p:cNvSpPr>
            <a:spLocks noGrp="1"/>
          </p:cNvSpPr>
          <p:nvPr>
            <p:ph type="body" sz="quarter" idx="1"/>
          </p:nvPr>
        </p:nvSpPr>
        <p:spPr>
          <a:prstGeom prst="rect">
            <a:avLst/>
          </a:prstGeom>
        </p:spPr>
        <p:txBody>
          <a:bodyPr/>
          <a:lstStyle/>
          <a:p>
            <a:pPr lvl="0">
              <a:defRPr sz="1800"/>
            </a:pPr>
            <a:r>
              <a:rPr lang="en-CA" sz="2200" dirty="0"/>
              <a:t>Cassette player</a:t>
            </a:r>
          </a:p>
          <a:p>
            <a:pPr lvl="0">
              <a:defRPr sz="1800"/>
            </a:pPr>
            <a:endParaRPr lang="en-CA" sz="2200" dirty="0"/>
          </a:p>
          <a:p>
            <a:pPr lvl="0">
              <a:defRPr sz="1800"/>
            </a:pPr>
            <a:r>
              <a:rPr lang="en-CA" sz="2200" dirty="0"/>
              <a:t>What,</a:t>
            </a:r>
            <a:r>
              <a:rPr lang="en-CA" sz="2200" baseline="0" dirty="0"/>
              <a:t> why, and how tasks are performed</a:t>
            </a:r>
          </a:p>
          <a:p>
            <a:pPr lvl="0">
              <a:defRPr sz="1800"/>
            </a:pPr>
            <a:endParaRPr lang="en-CA" sz="2200" dirty="0"/>
          </a:p>
          <a:p>
            <a:pPr lvl="0">
              <a:defRPr sz="1800"/>
            </a:pPr>
            <a:r>
              <a:rPr lang="en-CA" sz="2200" dirty="0"/>
              <a:t>Moving up the hierarch describes why a task is performed.</a:t>
            </a:r>
          </a:p>
          <a:p>
            <a:pPr lvl="0">
              <a:defRPr sz="1800"/>
            </a:pPr>
            <a:endParaRPr lang="en-CA" sz="2200" dirty="0"/>
          </a:p>
          <a:p>
            <a:pPr lvl="0">
              <a:defRPr sz="1800"/>
            </a:pPr>
            <a:r>
              <a:rPr lang="en-CA" sz="2200" dirty="0"/>
              <a:t>Moving down describes how a task is performed.</a:t>
            </a:r>
          </a:p>
          <a:p>
            <a:pPr lvl="0">
              <a:defRPr sz="1800"/>
            </a:pPr>
            <a:endParaRPr lang="en-CA" sz="2200" dirty="0"/>
          </a:p>
          <a:p>
            <a:pPr lvl="0">
              <a:defRPr sz="1800"/>
            </a:pPr>
            <a:r>
              <a:rPr lang="en-CA" sz="2200" dirty="0"/>
              <a:t>Can be used to identify new ways of doing things. (functions can be generalized across different technologies, just by changing the tasks).</a:t>
            </a:r>
          </a:p>
          <a:p>
            <a:pPr lvl="0">
              <a:defRPr sz="1800"/>
            </a:pPr>
            <a:endParaRPr lang="en-CA" sz="2200" dirty="0"/>
          </a:p>
          <a:p>
            <a:pPr lvl="0">
              <a:defRPr sz="1800"/>
            </a:pPr>
            <a:r>
              <a:rPr lang="en-CA" sz="2200" dirty="0"/>
              <a:t>Playing music. -&gt; How is it done on our phones? What has changed in the age of </a:t>
            </a:r>
            <a:r>
              <a:rPr lang="en-CA" sz="2200" dirty="0" err="1"/>
              <a:t>spotify</a:t>
            </a:r>
            <a:r>
              <a:rPr lang="en-CA" sz="2200" dirty="0"/>
              <a:t> and streaming services from before they existed?</a:t>
            </a:r>
          </a:p>
          <a:p>
            <a:pPr lvl="0">
              <a:defRPr sz="1800"/>
            </a:pPr>
            <a:endParaRPr lang="en-CA" sz="2200" dirty="0"/>
          </a:p>
          <a:p>
            <a:pPr lvl="0">
              <a:defRPr sz="1800"/>
            </a:pPr>
            <a:endParaRPr lang="en-CA" sz="2200" dirty="0"/>
          </a:p>
        </p:txBody>
      </p:sp>
    </p:spTree>
    <p:extLst>
      <p:ext uri="{BB962C8B-B14F-4D97-AF65-F5344CB8AC3E}">
        <p14:creationId xmlns:p14="http://schemas.microsoft.com/office/powerpoint/2010/main" val="3177550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prstGeom prst="rect">
            <a:avLst/>
          </a:prstGeom>
        </p:spPr>
        <p:txBody>
          <a:bodyPr/>
          <a:lstStyle/>
          <a:p>
            <a:pPr lvl="0"/>
            <a:endParaRPr/>
          </a:p>
        </p:txBody>
      </p:sp>
      <p:sp>
        <p:nvSpPr>
          <p:cNvPr id="117" name="Shape 117"/>
          <p:cNvSpPr>
            <a:spLocks noGrp="1"/>
          </p:cNvSpPr>
          <p:nvPr>
            <p:ph type="body" sz="quarter" idx="1"/>
          </p:nvPr>
        </p:nvSpPr>
        <p:spPr>
          <a:prstGeom prst="rect">
            <a:avLst/>
          </a:prstGeom>
        </p:spPr>
        <p:txBody>
          <a:bodyPr/>
          <a:lstStyle/>
          <a:p>
            <a:pPr lvl="0">
              <a:defRPr sz="1800"/>
            </a:pPr>
            <a:r>
              <a:rPr sz="2200" dirty="0"/>
              <a:t>Thinking about individuals and their roles can help identify important design considerations regarding the flow of information and resour</a:t>
            </a:r>
            <a:r>
              <a:rPr lang="en-US" sz="2200" dirty="0"/>
              <a:t>ces</a:t>
            </a:r>
          </a:p>
          <a:p>
            <a:pPr lvl="0">
              <a:defRPr sz="1800"/>
            </a:pPr>
            <a:endParaRPr lang="en-US" sz="2200" dirty="0"/>
          </a:p>
          <a:p>
            <a:pPr lvl="0">
              <a:defRPr sz="1800"/>
            </a:pPr>
            <a:r>
              <a:rPr lang="en-US" sz="2200" dirty="0"/>
              <a:t>Who performs the task, with what indications, and with what feedback?</a:t>
            </a:r>
          </a:p>
          <a:p>
            <a:pPr lvl="0">
              <a:defRPr sz="1800"/>
            </a:pPr>
            <a:endParaRPr lang="en-US" sz="2200" dirty="0"/>
          </a:p>
          <a:p>
            <a:pPr lvl="0">
              <a:defRPr sz="1800"/>
            </a:pPr>
            <a:r>
              <a:rPr lang="en-US" sz="2200" dirty="0"/>
              <a:t>Music</a:t>
            </a:r>
            <a:r>
              <a:rPr lang="en-US" sz="2200" baseline="0" dirty="0"/>
              <a:t> player user -&gt; device (interface, buttons) -&gt; clicks, motors, beeps, music?</a:t>
            </a:r>
          </a:p>
          <a:p>
            <a:pPr lvl="0">
              <a:defRPr sz="1800"/>
            </a:pPr>
            <a:endParaRPr sz="2200" dirty="0"/>
          </a:p>
        </p:txBody>
      </p:sp>
    </p:spTree>
    <p:extLst>
      <p:ext uri="{BB962C8B-B14F-4D97-AF65-F5344CB8AC3E}">
        <p14:creationId xmlns:p14="http://schemas.microsoft.com/office/powerpoint/2010/main" val="31560755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 what order, and how long tas</a:t>
            </a:r>
            <a:r>
              <a:rPr lang="en-US" baseline="0" dirty="0"/>
              <a:t>ks take to perform.</a:t>
            </a:r>
          </a:p>
          <a:p>
            <a:endParaRPr lang="en-US" baseline="0" dirty="0"/>
          </a:p>
          <a:p>
            <a:r>
              <a:rPr lang="en-US" baseline="0" dirty="0"/>
              <a:t>Specific order (plan) to play music.</a:t>
            </a:r>
          </a:p>
          <a:p>
            <a:endParaRPr lang="en-US" baseline="0" dirty="0"/>
          </a:p>
          <a:p>
            <a:r>
              <a:rPr lang="en-US" baseline="0" dirty="0"/>
              <a:t>PLANS in TA</a:t>
            </a:r>
          </a:p>
          <a:p>
            <a:endParaRPr lang="en-US" dirty="0"/>
          </a:p>
        </p:txBody>
      </p:sp>
      <p:sp>
        <p:nvSpPr>
          <p:cNvPr id="4" name="Slide Number Placeholder 3"/>
          <p:cNvSpPr>
            <a:spLocks noGrp="1"/>
          </p:cNvSpPr>
          <p:nvPr>
            <p:ph type="sldNum" sz="quarter" idx="10"/>
          </p:nvPr>
        </p:nvSpPr>
        <p:spPr/>
        <p:txBody>
          <a:bodyPr/>
          <a:lstStyle/>
          <a:p>
            <a:fld id="{9C206088-D1A0-4988-A6E2-FD5EAAAE015F}" type="slidenum">
              <a:rPr lang="en-CA" smtClean="0"/>
              <a:t>51</a:t>
            </a:fld>
            <a:endParaRPr lang="en-CA"/>
          </a:p>
        </p:txBody>
      </p:sp>
    </p:spTree>
    <p:extLst>
      <p:ext uri="{BB962C8B-B14F-4D97-AF65-F5344CB8AC3E}">
        <p14:creationId xmlns:p14="http://schemas.microsoft.com/office/powerpoint/2010/main" val="24128170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and under what physical and social conditions tasks are performed.</a:t>
            </a:r>
          </a:p>
          <a:p>
            <a:endParaRPr lang="en-US" dirty="0"/>
          </a:p>
          <a:p>
            <a:r>
              <a:rPr lang="en-US" dirty="0"/>
              <a:t>On the go, exercise, office settings. Lots of places. </a:t>
            </a:r>
          </a:p>
          <a:p>
            <a:endParaRPr lang="en-US" dirty="0"/>
          </a:p>
          <a:p>
            <a:r>
              <a:rPr lang="en-US" dirty="0"/>
              <a:t>Water</a:t>
            </a:r>
            <a:r>
              <a:rPr lang="en-US" baseline="0" dirty="0"/>
              <a:t> proof or not?</a:t>
            </a:r>
          </a:p>
          <a:p>
            <a:r>
              <a:rPr lang="en-US" baseline="0" dirty="0"/>
              <a:t>CD players and motion + bump resistance?</a:t>
            </a:r>
            <a:endParaRPr lang="en-US" dirty="0"/>
          </a:p>
        </p:txBody>
      </p:sp>
      <p:sp>
        <p:nvSpPr>
          <p:cNvPr id="4" name="Slide Number Placeholder 3"/>
          <p:cNvSpPr>
            <a:spLocks noGrp="1"/>
          </p:cNvSpPr>
          <p:nvPr>
            <p:ph type="sldNum" sz="quarter" idx="10"/>
          </p:nvPr>
        </p:nvSpPr>
        <p:spPr/>
        <p:txBody>
          <a:bodyPr/>
          <a:lstStyle/>
          <a:p>
            <a:fld id="{9C206088-D1A0-4988-A6E2-FD5EAAAE015F}" type="slidenum">
              <a:rPr lang="en-CA" smtClean="0"/>
              <a:t>52</a:t>
            </a:fld>
            <a:endParaRPr lang="en-CA"/>
          </a:p>
        </p:txBody>
      </p:sp>
    </p:spTree>
    <p:extLst>
      <p:ext uri="{BB962C8B-B14F-4D97-AF65-F5344CB8AC3E}">
        <p14:creationId xmlns:p14="http://schemas.microsoft.com/office/powerpoint/2010/main" val="2201456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noRot="1" noChangeAspect="1"/>
          </p:cNvSpPr>
          <p:nvPr>
            <p:ph type="sldImg"/>
          </p:nvPr>
        </p:nvSpPr>
        <p:spPr>
          <a:prstGeom prst="rect">
            <a:avLst/>
          </a:prstGeom>
        </p:spPr>
        <p:txBody>
          <a:bodyPr/>
          <a:lstStyle/>
          <a:p>
            <a:pPr lvl="0"/>
            <a:endParaRPr/>
          </a:p>
        </p:txBody>
      </p:sp>
      <p:sp>
        <p:nvSpPr>
          <p:cNvPr id="244" name="Shape 244"/>
          <p:cNvSpPr>
            <a:spLocks noGrp="1"/>
          </p:cNvSpPr>
          <p:nvPr>
            <p:ph type="body" sz="quarter" idx="1"/>
          </p:nvPr>
        </p:nvSpPr>
        <p:spPr>
          <a:prstGeom prst="rect">
            <a:avLst/>
          </a:prstGeom>
        </p:spPr>
        <p:txBody>
          <a:bodyPr/>
          <a:lstStyle/>
          <a:p>
            <a:pPr marL="889000" lvl="1" indent="-571500">
              <a:buSzPct val="171000"/>
              <a:buChar char="-"/>
              <a:defRPr sz="1800"/>
            </a:pPr>
            <a:endParaRPr dirty="0">
              <a:latin typeface="+mn-lt"/>
              <a:ea typeface="+mn-ea"/>
              <a:cs typeface="+mn-cs"/>
              <a:sym typeface="Gill Sans"/>
            </a:endParaRPr>
          </a:p>
        </p:txBody>
      </p:sp>
    </p:spTree>
    <p:extLst>
      <p:ext uri="{BB962C8B-B14F-4D97-AF65-F5344CB8AC3E}">
        <p14:creationId xmlns:p14="http://schemas.microsoft.com/office/powerpoint/2010/main" val="37894654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0775021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pPr lvl="0"/>
            <a:endParaRPr/>
          </a:p>
        </p:txBody>
      </p:sp>
      <p:sp>
        <p:nvSpPr>
          <p:cNvPr id="200" name="Shape 200"/>
          <p:cNvSpPr>
            <a:spLocks noGrp="1"/>
          </p:cNvSpPr>
          <p:nvPr>
            <p:ph type="body" sz="quarter" idx="1"/>
          </p:nvPr>
        </p:nvSpPr>
        <p:spPr>
          <a:prstGeom prst="rect">
            <a:avLst/>
          </a:prstGeom>
        </p:spPr>
        <p:txBody>
          <a:bodyPr/>
          <a:lstStyle/>
          <a:p>
            <a:pPr lvl="0">
              <a:defRPr sz="1800"/>
            </a:pPr>
            <a:r>
              <a:rPr sz="2200"/>
              <a:t>- Each row is a subtask</a:t>
            </a:r>
          </a:p>
          <a:p>
            <a:pPr lvl="0">
              <a:defRPr sz="1800"/>
            </a:pPr>
            <a:r>
              <a:rPr sz="2200"/>
              <a:t>- Columns described the tasks</a:t>
            </a:r>
          </a:p>
        </p:txBody>
      </p:sp>
    </p:spTree>
    <p:extLst>
      <p:ext uri="{BB962C8B-B14F-4D97-AF65-F5344CB8AC3E}">
        <p14:creationId xmlns:p14="http://schemas.microsoft.com/office/powerpoint/2010/main" val="4967049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Tie this back to the little girl’s description</a:t>
            </a:r>
            <a:r>
              <a:rPr lang="en-CA" baseline="0" dirty="0"/>
              <a:t> from the video.</a:t>
            </a:r>
            <a:endParaRPr lang="en-CA" dirty="0"/>
          </a:p>
        </p:txBody>
      </p:sp>
      <p:sp>
        <p:nvSpPr>
          <p:cNvPr id="4" name="Slide Number Placeholder 3"/>
          <p:cNvSpPr>
            <a:spLocks noGrp="1"/>
          </p:cNvSpPr>
          <p:nvPr>
            <p:ph type="sldNum" sz="quarter" idx="10"/>
          </p:nvPr>
        </p:nvSpPr>
        <p:spPr/>
        <p:txBody>
          <a:bodyPr/>
          <a:lstStyle/>
          <a:p>
            <a:fld id="{549E3290-77D0-4560-B91E-03030AF62E48}" type="slidenum">
              <a:rPr lang="en-CA" smtClean="0"/>
              <a:t>57</a:t>
            </a:fld>
            <a:endParaRPr lang="en-CA"/>
          </a:p>
        </p:txBody>
      </p:sp>
    </p:spTree>
    <p:extLst>
      <p:ext uri="{BB962C8B-B14F-4D97-AF65-F5344CB8AC3E}">
        <p14:creationId xmlns:p14="http://schemas.microsoft.com/office/powerpoint/2010/main" val="2345337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5</a:t>
            </a:fld>
            <a:endParaRPr lang="en-CA"/>
          </a:p>
        </p:txBody>
      </p:sp>
    </p:spTree>
    <p:extLst>
      <p:ext uri="{BB962C8B-B14F-4D97-AF65-F5344CB8AC3E}">
        <p14:creationId xmlns:p14="http://schemas.microsoft.com/office/powerpoint/2010/main" val="2748565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Talk about stopping criteria.</a:t>
            </a:r>
          </a:p>
        </p:txBody>
      </p:sp>
      <p:sp>
        <p:nvSpPr>
          <p:cNvPr id="4" name="Slide Number Placeholder 3"/>
          <p:cNvSpPr>
            <a:spLocks noGrp="1"/>
          </p:cNvSpPr>
          <p:nvPr>
            <p:ph type="sldNum" sz="quarter" idx="10"/>
          </p:nvPr>
        </p:nvSpPr>
        <p:spPr/>
        <p:txBody>
          <a:bodyPr/>
          <a:lstStyle/>
          <a:p>
            <a:fld id="{549E3290-77D0-4560-B91E-03030AF62E48}" type="slidenum">
              <a:rPr lang="en-CA" smtClean="0"/>
              <a:t>58</a:t>
            </a:fld>
            <a:endParaRPr lang="en-CA"/>
          </a:p>
        </p:txBody>
      </p:sp>
    </p:spTree>
    <p:extLst>
      <p:ext uri="{BB962C8B-B14F-4D97-AF65-F5344CB8AC3E}">
        <p14:creationId xmlns:p14="http://schemas.microsoft.com/office/powerpoint/2010/main" val="33356928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F8B93CF-C969-4D3B-993E-04101CB60893}" type="slidenum">
              <a:rPr lang="en-US" smtClean="0"/>
              <a:t>61</a:t>
            </a:fld>
            <a:endParaRPr lang="en-US"/>
          </a:p>
        </p:txBody>
      </p:sp>
    </p:spTree>
    <p:extLst>
      <p:ext uri="{BB962C8B-B14F-4D97-AF65-F5344CB8AC3E}">
        <p14:creationId xmlns:p14="http://schemas.microsoft.com/office/powerpoint/2010/main" val="10658432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xfrm>
            <a:off x="685800" y="4343399"/>
            <a:ext cx="5486400" cy="4341813"/>
          </a:xfrm>
          <a:noFill/>
        </p:spPr>
        <p:txBody>
          <a:bodyPr/>
          <a:lstStyle/>
          <a:p>
            <a:endParaRPr lang="en-US" altLang="en-US" dirty="0"/>
          </a:p>
        </p:txBody>
      </p:sp>
      <p:sp>
        <p:nvSpPr>
          <p:cNvPr id="39940" name="Slide Number Placeholder 3"/>
          <p:cNvSpPr>
            <a:spLocks noGrp="1"/>
          </p:cNvSpPr>
          <p:nvPr>
            <p:ph type="sldNum" sz="quarter" idx="5"/>
          </p:nvPr>
        </p:nvSpPr>
        <p:spPr>
          <a:noFill/>
        </p:spPr>
        <p:txBody>
          <a:bodyPr/>
          <a:lstStyle>
            <a:lvl1pPr eaLnBrk="0" hangingPunct="0">
              <a:defRPr sz="3200">
                <a:solidFill>
                  <a:schemeClr val="tx1"/>
                </a:solidFill>
                <a:latin typeface="Arial" pitchFamily="34" charset="0"/>
              </a:defRPr>
            </a:lvl1pPr>
            <a:lvl2pPr marL="742950" indent="-285750" eaLnBrk="0" hangingPunct="0">
              <a:defRPr sz="3200">
                <a:solidFill>
                  <a:schemeClr val="tx1"/>
                </a:solidFill>
                <a:latin typeface="Arial" pitchFamily="34" charset="0"/>
              </a:defRPr>
            </a:lvl2pPr>
            <a:lvl3pPr marL="1143000" indent="-228600" eaLnBrk="0" hangingPunct="0">
              <a:defRPr sz="3200">
                <a:solidFill>
                  <a:schemeClr val="tx1"/>
                </a:solidFill>
                <a:latin typeface="Arial" pitchFamily="34" charset="0"/>
              </a:defRPr>
            </a:lvl3pPr>
            <a:lvl4pPr marL="1600200" indent="-228600" eaLnBrk="0" hangingPunct="0">
              <a:defRPr sz="3200">
                <a:solidFill>
                  <a:schemeClr val="tx1"/>
                </a:solidFill>
                <a:latin typeface="Arial" pitchFamily="34" charset="0"/>
              </a:defRPr>
            </a:lvl4pPr>
            <a:lvl5pPr marL="2057400" indent="-228600" eaLnBrk="0" hangingPunct="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eaLnBrk="1" hangingPunct="1"/>
            <a:fld id="{754EAB64-5EF2-4119-98C3-9FC1B7F37607}" type="slidenum">
              <a:rPr lang="en-US" altLang="en-US" sz="1200" smtClean="0">
                <a:latin typeface="Times New Roman" pitchFamily="18" charset="0"/>
              </a:rPr>
              <a:pPr eaLnBrk="1" hangingPunct="1"/>
              <a:t>63</a:t>
            </a:fld>
            <a:endParaRPr lang="en-US" altLang="en-US" sz="1200">
              <a:latin typeface="Times New Roman" pitchFamily="18" charset="0"/>
            </a:endParaRPr>
          </a:p>
        </p:txBody>
      </p:sp>
    </p:spTree>
    <p:extLst>
      <p:ext uri="{BB962C8B-B14F-4D97-AF65-F5344CB8AC3E}">
        <p14:creationId xmlns:p14="http://schemas.microsoft.com/office/powerpoint/2010/main" val="32485733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64</a:t>
            </a:fld>
            <a:endParaRPr lang="en-CA"/>
          </a:p>
        </p:txBody>
      </p:sp>
    </p:spTree>
    <p:extLst>
      <p:ext uri="{BB962C8B-B14F-4D97-AF65-F5344CB8AC3E}">
        <p14:creationId xmlns:p14="http://schemas.microsoft.com/office/powerpoint/2010/main" val="13946015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65</a:t>
            </a:fld>
            <a:endParaRPr lang="en-CA"/>
          </a:p>
        </p:txBody>
      </p:sp>
    </p:spTree>
    <p:extLst>
      <p:ext uri="{BB962C8B-B14F-4D97-AF65-F5344CB8AC3E}">
        <p14:creationId xmlns:p14="http://schemas.microsoft.com/office/powerpoint/2010/main" val="11955520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66</a:t>
            </a:fld>
            <a:endParaRPr lang="en-CA"/>
          </a:p>
        </p:txBody>
      </p:sp>
    </p:spTree>
    <p:extLst>
      <p:ext uri="{BB962C8B-B14F-4D97-AF65-F5344CB8AC3E}">
        <p14:creationId xmlns:p14="http://schemas.microsoft.com/office/powerpoint/2010/main" val="985577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7</a:t>
            </a:fld>
            <a:endParaRPr lang="en-CA"/>
          </a:p>
        </p:txBody>
      </p:sp>
    </p:spTree>
    <p:extLst>
      <p:ext uri="{BB962C8B-B14F-4D97-AF65-F5344CB8AC3E}">
        <p14:creationId xmlns:p14="http://schemas.microsoft.com/office/powerpoint/2010/main" val="633494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8</a:t>
            </a:fld>
            <a:endParaRPr lang="en-CA"/>
          </a:p>
        </p:txBody>
      </p:sp>
    </p:spTree>
    <p:extLst>
      <p:ext uri="{BB962C8B-B14F-4D97-AF65-F5344CB8AC3E}">
        <p14:creationId xmlns:p14="http://schemas.microsoft.com/office/powerpoint/2010/main" val="1401462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9</a:t>
            </a:fld>
            <a:endParaRPr lang="en-CA"/>
          </a:p>
        </p:txBody>
      </p:sp>
    </p:spTree>
    <p:extLst>
      <p:ext uri="{BB962C8B-B14F-4D97-AF65-F5344CB8AC3E}">
        <p14:creationId xmlns:p14="http://schemas.microsoft.com/office/powerpoint/2010/main" val="1005862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750B3D-4FBD-44C5-B13E-58750DBFFA97}" type="slidenum">
              <a:rPr lang="en-CA" smtClean="0"/>
              <a:t>10</a:t>
            </a:fld>
            <a:endParaRPr lang="en-CA"/>
          </a:p>
        </p:txBody>
      </p:sp>
    </p:spTree>
    <p:extLst>
      <p:ext uri="{BB962C8B-B14F-4D97-AF65-F5344CB8AC3E}">
        <p14:creationId xmlns:p14="http://schemas.microsoft.com/office/powerpoint/2010/main" val="1011234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698E63-3BBE-438A-84EA-CA7C1B20A6CD}" type="slidenum">
              <a:rPr lang="en-US" smtClean="0"/>
              <a:t>‹#›</a:t>
            </a:fld>
            <a:endParaRPr lang="en-US"/>
          </a:p>
        </p:txBody>
      </p:sp>
    </p:spTree>
    <p:extLst>
      <p:ext uri="{BB962C8B-B14F-4D97-AF65-F5344CB8AC3E}">
        <p14:creationId xmlns:p14="http://schemas.microsoft.com/office/powerpoint/2010/main" val="3276123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698E63-3BBE-438A-84EA-CA7C1B20A6CD}" type="slidenum">
              <a:rPr lang="en-US" smtClean="0"/>
              <a:t>‹#›</a:t>
            </a:fld>
            <a:endParaRPr lang="en-US"/>
          </a:p>
        </p:txBody>
      </p:sp>
    </p:spTree>
    <p:extLst>
      <p:ext uri="{BB962C8B-B14F-4D97-AF65-F5344CB8AC3E}">
        <p14:creationId xmlns:p14="http://schemas.microsoft.com/office/powerpoint/2010/main" val="857200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698E63-3BBE-438A-84EA-CA7C1B20A6CD}" type="slidenum">
              <a:rPr lang="en-US" smtClean="0"/>
              <a:t>‹#›</a:t>
            </a:fld>
            <a:endParaRPr lang="en-US"/>
          </a:p>
        </p:txBody>
      </p:sp>
    </p:spTree>
    <p:extLst>
      <p:ext uri="{BB962C8B-B14F-4D97-AF65-F5344CB8AC3E}">
        <p14:creationId xmlns:p14="http://schemas.microsoft.com/office/powerpoint/2010/main" val="2704334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a:spLocks noGrp="1"/>
          </p:cNvSpPr>
          <p:nvPr>
            <p:ph type="title" hasCustomPrompt="1"/>
          </p:nvPr>
        </p:nvSpPr>
        <p:spPr>
          <a:xfrm>
            <a:off x="1465027" y="2234919"/>
            <a:ext cx="10477383" cy="1779041"/>
          </a:xfrm>
        </p:spPr>
        <p:txBody>
          <a:bodyPr/>
          <a:lstStyle>
            <a:lvl1pPr algn="l">
              <a:lnSpc>
                <a:spcPct val="80000"/>
              </a:lnSpc>
              <a:defRPr sz="4800">
                <a:solidFill>
                  <a:schemeClr val="bg1"/>
                </a:solidFill>
              </a:defRPr>
            </a:lvl1pPr>
          </a:lstStyle>
          <a:p>
            <a:r>
              <a:rPr lang="en-US" dirty="0"/>
              <a:t>Presentation Title</a:t>
            </a:r>
            <a:br>
              <a:rPr lang="en-US" dirty="0"/>
            </a:br>
            <a:r>
              <a:rPr lang="en-US" dirty="0"/>
              <a:t>With Two Lines</a:t>
            </a:r>
          </a:p>
        </p:txBody>
      </p:sp>
      <p:sp>
        <p:nvSpPr>
          <p:cNvPr id="7" name="Text Placeholder 3"/>
          <p:cNvSpPr>
            <a:spLocks noGrp="1"/>
          </p:cNvSpPr>
          <p:nvPr>
            <p:ph type="body" sz="half" idx="2" hasCustomPrompt="1"/>
          </p:nvPr>
        </p:nvSpPr>
        <p:spPr>
          <a:xfrm>
            <a:off x="1465030" y="4127675"/>
            <a:ext cx="10477380" cy="774700"/>
          </a:xfrm>
        </p:spPr>
        <p:txBody>
          <a:bodyPr rtlCol="0">
            <a:noAutofit/>
          </a:bodyPr>
          <a:lstStyle>
            <a:lvl1pPr marL="0" indent="0" algn="l">
              <a:buNone/>
              <a:defRPr kumimoji="0" sz="2400" b="0" i="0" u="none" strike="noStrike" kern="1200" cap="none" spc="0" normalizeH="0" baseline="0">
                <a:ln>
                  <a:noFill/>
                </a:ln>
                <a:solidFill>
                  <a:schemeClr val="bg1"/>
                </a:solidFill>
                <a:effectLst/>
                <a:uLnTx/>
                <a:uFillTx/>
                <a:latin typeface="Gentona Book"/>
                <a:ea typeface="+mj-ea"/>
                <a:cs typeface="Gentona Book"/>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Presentation Subtitle</a:t>
            </a:r>
          </a:p>
        </p:txBody>
      </p:sp>
    </p:spTree>
    <p:extLst>
      <p:ext uri="{BB962C8B-B14F-4D97-AF65-F5344CB8AC3E}">
        <p14:creationId xmlns:p14="http://schemas.microsoft.com/office/powerpoint/2010/main" val="3009563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23" name="Shape 23"/>
          <p:cNvSpPr>
            <a:spLocks noGrp="1"/>
          </p:cNvSpPr>
          <p:nvPr>
            <p:ph type="title"/>
          </p:nvPr>
        </p:nvSpPr>
        <p:spPr>
          <a:prstGeom prst="rect">
            <a:avLst/>
          </a:prstGeom>
        </p:spPr>
        <p:txBody>
          <a:bodyPr/>
          <a:lstStyle/>
          <a:p>
            <a:pPr lvl="0">
              <a:defRPr sz="1800"/>
            </a:pPr>
            <a:r>
              <a:rPr sz="5906"/>
              <a:t>Title Text</a:t>
            </a:r>
          </a:p>
        </p:txBody>
      </p:sp>
      <p:sp>
        <p:nvSpPr>
          <p:cNvPr id="24" name="Shape 24"/>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305328187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0" name="Shape 10"/>
          <p:cNvSpPr>
            <a:spLocks noGrp="1"/>
          </p:cNvSpPr>
          <p:nvPr>
            <p:ph type="title"/>
          </p:nvPr>
        </p:nvSpPr>
        <p:spPr>
          <a:prstGeom prst="rect">
            <a:avLst/>
          </a:prstGeom>
        </p:spPr>
        <p:txBody>
          <a:bodyPr/>
          <a:lstStyle/>
          <a:p>
            <a:pPr lvl="0">
              <a:defRPr sz="1800"/>
            </a:pPr>
            <a:r>
              <a:rPr sz="5906"/>
              <a:t>Title Text</a:t>
            </a:r>
          </a:p>
        </p:txBody>
      </p:sp>
      <p:sp>
        <p:nvSpPr>
          <p:cNvPr id="11" name="Shape 11"/>
          <p:cNvSpPr>
            <a:spLocks noGrp="1"/>
          </p:cNvSpPr>
          <p:nvPr>
            <p:ph type="body" idx="1"/>
          </p:nvPr>
        </p:nvSpPr>
        <p:spPr>
          <a:prstGeom prst="rect">
            <a:avLst/>
          </a:prstGeom>
        </p:spPr>
        <p:txBody>
          <a:bodyPr/>
          <a:lstStyle/>
          <a:p>
            <a:pPr lvl="0">
              <a:defRPr sz="1800"/>
            </a:pPr>
            <a:r>
              <a:rPr sz="2953"/>
              <a:t>Body Level One</a:t>
            </a:r>
          </a:p>
          <a:p>
            <a:pPr lvl="1">
              <a:defRPr sz="1800"/>
            </a:pPr>
            <a:r>
              <a:rPr sz="2953"/>
              <a:t>Body Level Two</a:t>
            </a:r>
          </a:p>
          <a:p>
            <a:pPr lvl="2">
              <a:defRPr sz="1800"/>
            </a:pPr>
            <a:r>
              <a:rPr sz="2953"/>
              <a:t>Body Level Three</a:t>
            </a:r>
          </a:p>
          <a:p>
            <a:pPr lvl="3">
              <a:defRPr sz="1800"/>
            </a:pPr>
            <a:r>
              <a:rPr sz="2953"/>
              <a:t>Body Level Four</a:t>
            </a:r>
          </a:p>
          <a:p>
            <a:pPr lvl="4">
              <a:defRPr sz="1800"/>
            </a:pPr>
            <a:r>
              <a:rPr sz="2953"/>
              <a:t>Body Level Five</a:t>
            </a:r>
          </a:p>
        </p:txBody>
      </p:sp>
      <p:sp>
        <p:nvSpPr>
          <p:cNvPr id="12" name="Shape 12"/>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368656563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698E63-3BBE-438A-84EA-CA7C1B20A6CD}" type="slidenum">
              <a:rPr lang="en-US" smtClean="0"/>
              <a:t>‹#›</a:t>
            </a:fld>
            <a:endParaRPr lang="en-US"/>
          </a:p>
        </p:txBody>
      </p:sp>
    </p:spTree>
    <p:extLst>
      <p:ext uri="{BB962C8B-B14F-4D97-AF65-F5344CB8AC3E}">
        <p14:creationId xmlns:p14="http://schemas.microsoft.com/office/powerpoint/2010/main" val="3361373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698E63-3BBE-438A-84EA-CA7C1B20A6CD}" type="slidenum">
              <a:rPr lang="en-US" smtClean="0"/>
              <a:t>‹#›</a:t>
            </a:fld>
            <a:endParaRPr lang="en-US"/>
          </a:p>
        </p:txBody>
      </p:sp>
    </p:spTree>
    <p:extLst>
      <p:ext uri="{BB962C8B-B14F-4D97-AF65-F5344CB8AC3E}">
        <p14:creationId xmlns:p14="http://schemas.microsoft.com/office/powerpoint/2010/main" val="2920576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698E63-3BBE-438A-84EA-CA7C1B20A6CD}" type="slidenum">
              <a:rPr lang="en-US" smtClean="0"/>
              <a:t>‹#›</a:t>
            </a:fld>
            <a:endParaRPr lang="en-US"/>
          </a:p>
        </p:txBody>
      </p:sp>
    </p:spTree>
    <p:extLst>
      <p:ext uri="{BB962C8B-B14F-4D97-AF65-F5344CB8AC3E}">
        <p14:creationId xmlns:p14="http://schemas.microsoft.com/office/powerpoint/2010/main" val="1282536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698E63-3BBE-438A-84EA-CA7C1B20A6CD}" type="slidenum">
              <a:rPr lang="en-US" smtClean="0"/>
              <a:t>‹#›</a:t>
            </a:fld>
            <a:endParaRPr lang="en-US"/>
          </a:p>
        </p:txBody>
      </p:sp>
    </p:spTree>
    <p:extLst>
      <p:ext uri="{BB962C8B-B14F-4D97-AF65-F5344CB8AC3E}">
        <p14:creationId xmlns:p14="http://schemas.microsoft.com/office/powerpoint/2010/main" val="3921332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698E63-3BBE-438A-84EA-CA7C1B20A6CD}" type="slidenum">
              <a:rPr lang="en-US" smtClean="0"/>
              <a:t>‹#›</a:t>
            </a:fld>
            <a:endParaRPr lang="en-US"/>
          </a:p>
        </p:txBody>
      </p:sp>
    </p:spTree>
    <p:extLst>
      <p:ext uri="{BB962C8B-B14F-4D97-AF65-F5344CB8AC3E}">
        <p14:creationId xmlns:p14="http://schemas.microsoft.com/office/powerpoint/2010/main" val="362285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698E63-3BBE-438A-84EA-CA7C1B20A6CD}" type="slidenum">
              <a:rPr lang="en-US" smtClean="0"/>
              <a:t>‹#›</a:t>
            </a:fld>
            <a:endParaRPr lang="en-US"/>
          </a:p>
        </p:txBody>
      </p:sp>
    </p:spTree>
    <p:extLst>
      <p:ext uri="{BB962C8B-B14F-4D97-AF65-F5344CB8AC3E}">
        <p14:creationId xmlns:p14="http://schemas.microsoft.com/office/powerpoint/2010/main" val="86219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698E63-3BBE-438A-84EA-CA7C1B20A6CD}" type="slidenum">
              <a:rPr lang="en-US" smtClean="0"/>
              <a:t>‹#›</a:t>
            </a:fld>
            <a:endParaRPr lang="en-US"/>
          </a:p>
        </p:txBody>
      </p:sp>
    </p:spTree>
    <p:extLst>
      <p:ext uri="{BB962C8B-B14F-4D97-AF65-F5344CB8AC3E}">
        <p14:creationId xmlns:p14="http://schemas.microsoft.com/office/powerpoint/2010/main" val="2175890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698E63-3BBE-438A-84EA-CA7C1B20A6CD}" type="slidenum">
              <a:rPr lang="en-US" smtClean="0"/>
              <a:t>‹#›</a:t>
            </a:fld>
            <a:endParaRPr lang="en-US"/>
          </a:p>
        </p:txBody>
      </p:sp>
    </p:spTree>
    <p:extLst>
      <p:ext uri="{BB962C8B-B14F-4D97-AF65-F5344CB8AC3E}">
        <p14:creationId xmlns:p14="http://schemas.microsoft.com/office/powerpoint/2010/main" val="3972192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698E63-3BBE-438A-84EA-CA7C1B20A6CD}" type="slidenum">
              <a:rPr lang="en-US" smtClean="0"/>
              <a:t>‹#›</a:t>
            </a:fld>
            <a:endParaRPr lang="en-US"/>
          </a:p>
        </p:txBody>
      </p:sp>
    </p:spTree>
    <p:extLst>
      <p:ext uri="{BB962C8B-B14F-4D97-AF65-F5344CB8AC3E}">
        <p14:creationId xmlns:p14="http://schemas.microsoft.com/office/powerpoint/2010/main" val="3956254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90" r:id="rId13"/>
    <p:sldLayoutId id="2147483691"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dx.doi.org/10.1002/9781118131350.ch59"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dx.doi.org/10.1002/9781118131350.ch59"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dx.doi.org/10.1002/9781118131350.ch59"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hyperlink" Target="http://www.taskarchitect.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dx.doi.org/10.1002/9781118131350.ch59"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2771" y="1935116"/>
            <a:ext cx="9133800" cy="1779041"/>
          </a:xfrm>
        </p:spPr>
        <p:txBody>
          <a:bodyPr/>
          <a:lstStyle/>
          <a:p>
            <a:r>
              <a:rPr lang="en-US" sz="4400" dirty="0"/>
              <a:t>Human Automation Interaction</a:t>
            </a:r>
          </a:p>
        </p:txBody>
      </p:sp>
      <p:sp>
        <p:nvSpPr>
          <p:cNvPr id="5" name="Text Placeholder 4"/>
          <p:cNvSpPr>
            <a:spLocks noGrp="1"/>
          </p:cNvSpPr>
          <p:nvPr>
            <p:ph type="body" sz="half" idx="2"/>
          </p:nvPr>
        </p:nvSpPr>
        <p:spPr>
          <a:xfrm>
            <a:off x="2622773" y="3827872"/>
            <a:ext cx="7858035" cy="774700"/>
          </a:xfrm>
        </p:spPr>
        <p:txBody>
          <a:bodyPr/>
          <a:lstStyle/>
          <a:p>
            <a:r>
              <a:rPr lang="en-US" sz="2000" dirty="0"/>
              <a:t>EIN 4245/6905 – Spring 2024</a:t>
            </a:r>
          </a:p>
          <a:p>
            <a:r>
              <a:rPr lang="en-US" sz="2000" dirty="0"/>
              <a:t>Dr. Wayne Giang</a:t>
            </a:r>
          </a:p>
          <a:p>
            <a:endParaRPr lang="en-US" sz="2000" dirty="0"/>
          </a:p>
          <a:p>
            <a:r>
              <a:rPr lang="en-US" sz="2000" dirty="0"/>
              <a:t>Lecture 34-36</a:t>
            </a:r>
          </a:p>
          <a:p>
            <a:r>
              <a:rPr lang="en-US" sz="2000" dirty="0"/>
              <a:t>April 3, 5, 8, 2024</a:t>
            </a:r>
          </a:p>
        </p:txBody>
      </p:sp>
    </p:spTree>
    <p:extLst>
      <p:ext uri="{BB962C8B-B14F-4D97-AF65-F5344CB8AC3E}">
        <p14:creationId xmlns:p14="http://schemas.microsoft.com/office/powerpoint/2010/main" val="4102649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D580556-4FD4-48AB-8055-55BEB71A6A6E}"/>
              </a:ext>
            </a:extLst>
          </p:cNvPr>
          <p:cNvSpPr>
            <a:spLocks noGrp="1"/>
          </p:cNvSpPr>
          <p:nvPr>
            <p:ph idx="1"/>
          </p:nvPr>
        </p:nvSpPr>
        <p:spPr/>
        <p:txBody>
          <a:bodyPr/>
          <a:lstStyle/>
          <a:p>
            <a:endParaRPr lang="en-CA" dirty="0"/>
          </a:p>
        </p:txBody>
      </p:sp>
      <p:sp>
        <p:nvSpPr>
          <p:cNvPr id="7" name="Title 6">
            <a:extLst>
              <a:ext uri="{FF2B5EF4-FFF2-40B4-BE49-F238E27FC236}">
                <a16:creationId xmlns:a16="http://schemas.microsoft.com/office/drawing/2014/main" id="{B699D4A8-FED1-4B23-9E44-B87F199C8687}"/>
              </a:ext>
            </a:extLst>
          </p:cNvPr>
          <p:cNvSpPr>
            <a:spLocks noGrp="1"/>
          </p:cNvSpPr>
          <p:nvPr>
            <p:ph type="title"/>
          </p:nvPr>
        </p:nvSpPr>
        <p:spPr/>
        <p:txBody>
          <a:bodyPr/>
          <a:lstStyle/>
          <a:p>
            <a:endParaRPr lang="en-CA"/>
          </a:p>
        </p:txBody>
      </p:sp>
      <p:pic>
        <p:nvPicPr>
          <p:cNvPr id="9" name="Picture 8">
            <a:extLst>
              <a:ext uri="{FF2B5EF4-FFF2-40B4-BE49-F238E27FC236}">
                <a16:creationId xmlns:a16="http://schemas.microsoft.com/office/drawing/2014/main" id="{E235D6E9-05C5-4326-9943-5E97899F098F}"/>
              </a:ext>
            </a:extLst>
          </p:cNvPr>
          <p:cNvPicPr>
            <a:picLocks noChangeAspect="1"/>
          </p:cNvPicPr>
          <p:nvPr/>
        </p:nvPicPr>
        <p:blipFill>
          <a:blip r:embed="rId3"/>
          <a:stretch>
            <a:fillRect/>
          </a:stretch>
        </p:blipFill>
        <p:spPr>
          <a:xfrm>
            <a:off x="3080916" y="332943"/>
            <a:ext cx="6030167" cy="6192114"/>
          </a:xfrm>
          <a:prstGeom prst="rect">
            <a:avLst/>
          </a:prstGeom>
        </p:spPr>
      </p:pic>
      <p:sp>
        <p:nvSpPr>
          <p:cNvPr id="2" name="Oval 1">
            <a:extLst>
              <a:ext uri="{FF2B5EF4-FFF2-40B4-BE49-F238E27FC236}">
                <a16:creationId xmlns:a16="http://schemas.microsoft.com/office/drawing/2014/main" id="{CC8C02C1-A980-C589-422D-3CCB11F33F95}"/>
              </a:ext>
            </a:extLst>
          </p:cNvPr>
          <p:cNvSpPr/>
          <p:nvPr/>
        </p:nvSpPr>
        <p:spPr>
          <a:xfrm>
            <a:off x="7747907" y="2425472"/>
            <a:ext cx="1273369" cy="921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D1F55193-7003-790A-F163-2AA972396C5D}"/>
              </a:ext>
            </a:extLst>
          </p:cNvPr>
          <p:cNvSpPr txBox="1"/>
          <p:nvPr/>
        </p:nvSpPr>
        <p:spPr>
          <a:xfrm>
            <a:off x="75519" y="6382995"/>
            <a:ext cx="8080601" cy="553998"/>
          </a:xfrm>
          <a:prstGeom prst="rect">
            <a:avLst/>
          </a:prstGeom>
          <a:noFill/>
        </p:spPr>
        <p:txBody>
          <a:bodyPr wrap="square">
            <a:spAutoFit/>
          </a:bodyPr>
          <a:lstStyle/>
          <a:p>
            <a:r>
              <a:rPr lang="en-CA" sz="1000" dirty="0">
                <a:solidFill>
                  <a:schemeClr val="tx1">
                    <a:lumMod val="50000"/>
                    <a:lumOff val="50000"/>
                  </a:schemeClr>
                </a:solidFill>
              </a:rPr>
              <a:t>Lee and </a:t>
            </a:r>
            <a:r>
              <a:rPr lang="en-CA" sz="1000" dirty="0" err="1">
                <a:solidFill>
                  <a:schemeClr val="tx1">
                    <a:lumMod val="50000"/>
                    <a:lumOff val="50000"/>
                  </a:schemeClr>
                </a:solidFill>
              </a:rPr>
              <a:t>Seppelt</a:t>
            </a:r>
            <a:r>
              <a:rPr lang="en-CA" sz="1000" dirty="0">
                <a:solidFill>
                  <a:schemeClr val="tx1">
                    <a:lumMod val="50000"/>
                    <a:lumOff val="50000"/>
                  </a:schemeClr>
                </a:solidFill>
              </a:rPr>
              <a:t> (2012) Human Factors and Ergonomics in Automation Design. In Handbook of Human Factors and Ergonomics. </a:t>
            </a:r>
            <a:r>
              <a:rPr lang="en-CA" sz="1000" b="0" i="0" u="sng" dirty="0">
                <a:solidFill>
                  <a:schemeClr val="tx1">
                    <a:lumMod val="50000"/>
                    <a:lumOff val="50000"/>
                  </a:schemeClr>
                </a:solidFill>
                <a:effectLst/>
                <a:latin typeface="inherit"/>
                <a:hlinkClick r:id="rId4">
                  <a:extLst>
                    <a:ext uri="{A12FA001-AC4F-418D-AE19-62706E023703}">
                      <ahyp:hlinkClr xmlns:ahyp="http://schemas.microsoft.com/office/drawing/2018/hyperlinkcolor" val="tx"/>
                    </a:ext>
                  </a:extLst>
                </a:hlinkClick>
              </a:rPr>
              <a:t>10.1002/9781118131350.ch59</a:t>
            </a:r>
            <a:endParaRPr lang="en-CA" sz="1000" b="0" i="0" dirty="0">
              <a:solidFill>
                <a:schemeClr val="tx1">
                  <a:lumMod val="50000"/>
                  <a:lumOff val="50000"/>
                </a:schemeClr>
              </a:solidFill>
              <a:effectLst/>
              <a:latin typeface="Inter Var"/>
            </a:endParaRPr>
          </a:p>
          <a:p>
            <a:endParaRPr lang="en-CA" sz="1000" dirty="0">
              <a:solidFill>
                <a:schemeClr val="tx1">
                  <a:lumMod val="50000"/>
                  <a:lumOff val="50000"/>
                </a:schemeClr>
              </a:solidFill>
            </a:endParaRPr>
          </a:p>
        </p:txBody>
      </p:sp>
    </p:spTree>
    <p:extLst>
      <p:ext uri="{BB962C8B-B14F-4D97-AF65-F5344CB8AC3E}">
        <p14:creationId xmlns:p14="http://schemas.microsoft.com/office/powerpoint/2010/main" val="3804799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85C8-1763-4608-A5A5-E8FECEC8921D}"/>
              </a:ext>
            </a:extLst>
          </p:cNvPr>
          <p:cNvSpPr>
            <a:spLocks noGrp="1"/>
          </p:cNvSpPr>
          <p:nvPr>
            <p:ph type="title"/>
          </p:nvPr>
        </p:nvSpPr>
        <p:spPr/>
        <p:txBody>
          <a:bodyPr/>
          <a:lstStyle/>
          <a:p>
            <a:r>
              <a:rPr lang="en-CA" dirty="0"/>
              <a:t>Behavioral adaptation</a:t>
            </a:r>
          </a:p>
        </p:txBody>
      </p:sp>
      <p:sp>
        <p:nvSpPr>
          <p:cNvPr id="3" name="Content Placeholder 2">
            <a:extLst>
              <a:ext uri="{FF2B5EF4-FFF2-40B4-BE49-F238E27FC236}">
                <a16:creationId xmlns:a16="http://schemas.microsoft.com/office/drawing/2014/main" id="{637BACAC-142B-4D1D-A028-28FC240A283F}"/>
              </a:ext>
            </a:extLst>
          </p:cNvPr>
          <p:cNvSpPr>
            <a:spLocks noGrp="1"/>
          </p:cNvSpPr>
          <p:nvPr>
            <p:ph idx="1"/>
          </p:nvPr>
        </p:nvSpPr>
        <p:spPr>
          <a:xfrm>
            <a:off x="838200" y="1513010"/>
            <a:ext cx="11009923" cy="4762744"/>
          </a:xfrm>
        </p:spPr>
        <p:txBody>
          <a:bodyPr>
            <a:normAutofit/>
          </a:bodyPr>
          <a:lstStyle/>
          <a:p>
            <a:r>
              <a:rPr lang="en-CA" dirty="0"/>
              <a:t>Tendency of operators to adapt to the new capabilities of the automation.</a:t>
            </a:r>
          </a:p>
          <a:p>
            <a:r>
              <a:rPr lang="en-CA" dirty="0"/>
              <a:t>i.e., people push the limits of the system</a:t>
            </a:r>
          </a:p>
          <a:p>
            <a:r>
              <a:rPr lang="en-CA" dirty="0"/>
              <a:t>Unexpected effects for the introduction of new automation, especially safety-oriented automation</a:t>
            </a:r>
          </a:p>
          <a:p>
            <a:r>
              <a:rPr lang="en-CA" dirty="0"/>
              <a:t>Examples:</a:t>
            </a:r>
          </a:p>
          <a:p>
            <a:pPr lvl="1"/>
            <a:r>
              <a:rPr lang="en-CA" dirty="0"/>
              <a:t>Antilock brake systems (ABS)</a:t>
            </a:r>
          </a:p>
          <a:p>
            <a:pPr lvl="1"/>
            <a:r>
              <a:rPr lang="en-CA" dirty="0"/>
              <a:t>Vision enhancement systems</a:t>
            </a:r>
          </a:p>
        </p:txBody>
      </p:sp>
    </p:spTree>
    <p:extLst>
      <p:ext uri="{BB962C8B-B14F-4D97-AF65-F5344CB8AC3E}">
        <p14:creationId xmlns:p14="http://schemas.microsoft.com/office/powerpoint/2010/main" val="90587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85C8-1763-4608-A5A5-E8FECEC8921D}"/>
              </a:ext>
            </a:extLst>
          </p:cNvPr>
          <p:cNvSpPr>
            <a:spLocks noGrp="1"/>
          </p:cNvSpPr>
          <p:nvPr>
            <p:ph type="title"/>
          </p:nvPr>
        </p:nvSpPr>
        <p:spPr/>
        <p:txBody>
          <a:bodyPr/>
          <a:lstStyle/>
          <a:p>
            <a:r>
              <a:rPr lang="en-CA" dirty="0"/>
              <a:t>Behavioral adaption</a:t>
            </a:r>
          </a:p>
        </p:txBody>
      </p:sp>
      <p:sp>
        <p:nvSpPr>
          <p:cNvPr id="3" name="Content Placeholder 2">
            <a:extLst>
              <a:ext uri="{FF2B5EF4-FFF2-40B4-BE49-F238E27FC236}">
                <a16:creationId xmlns:a16="http://schemas.microsoft.com/office/drawing/2014/main" id="{637BACAC-142B-4D1D-A028-28FC240A283F}"/>
              </a:ext>
            </a:extLst>
          </p:cNvPr>
          <p:cNvSpPr>
            <a:spLocks noGrp="1"/>
          </p:cNvSpPr>
          <p:nvPr>
            <p:ph idx="1"/>
          </p:nvPr>
        </p:nvSpPr>
        <p:spPr>
          <a:xfrm>
            <a:off x="838200" y="1513010"/>
            <a:ext cx="11009923" cy="4762744"/>
          </a:xfrm>
        </p:spPr>
        <p:txBody>
          <a:bodyPr>
            <a:normAutofit/>
          </a:bodyPr>
          <a:lstStyle/>
          <a:p>
            <a:r>
              <a:rPr lang="en-CA" dirty="0"/>
              <a:t>Consequences of pitfall:</a:t>
            </a:r>
          </a:p>
          <a:p>
            <a:pPr lvl="1"/>
            <a:r>
              <a:rPr lang="en-CA" dirty="0"/>
              <a:t>Automation intended by designers to enhance safety may instead lead operators to reduce effort and leave safety unaffected or even diminished.</a:t>
            </a:r>
          </a:p>
          <a:p>
            <a:r>
              <a:rPr lang="en-CA" dirty="0"/>
              <a:t>What are the theories, frameworks, or concepts that are relevant to understanding the pitfall?</a:t>
            </a:r>
          </a:p>
          <a:p>
            <a:pPr lvl="1"/>
            <a:r>
              <a:rPr lang="en-CA" dirty="0"/>
              <a:t>Diffusion of responsibility -&gt; reduced motivation -&gt; reduced effort</a:t>
            </a:r>
          </a:p>
          <a:p>
            <a:pPr lvl="1"/>
            <a:r>
              <a:rPr lang="en-CA" dirty="0"/>
              <a:t>Error frameworks (more errors of omission and commission when working with automation)</a:t>
            </a:r>
          </a:p>
          <a:p>
            <a:pPr lvl="1"/>
            <a:r>
              <a:rPr lang="en-CA" dirty="0"/>
              <a:t>Conserve cognitive effort -&gt; humans are effort conserving (heuristics, satisficing)</a:t>
            </a:r>
          </a:p>
          <a:p>
            <a:pPr lvl="1"/>
            <a:endParaRPr lang="en-CA" dirty="0"/>
          </a:p>
          <a:p>
            <a:endParaRPr lang="en-CA" dirty="0"/>
          </a:p>
        </p:txBody>
      </p:sp>
    </p:spTree>
    <p:extLst>
      <p:ext uri="{BB962C8B-B14F-4D97-AF65-F5344CB8AC3E}">
        <p14:creationId xmlns:p14="http://schemas.microsoft.com/office/powerpoint/2010/main" val="398916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85C8-1763-4608-A5A5-E8FECEC8921D}"/>
              </a:ext>
            </a:extLst>
          </p:cNvPr>
          <p:cNvSpPr>
            <a:spLocks noGrp="1"/>
          </p:cNvSpPr>
          <p:nvPr>
            <p:ph type="title"/>
          </p:nvPr>
        </p:nvSpPr>
        <p:spPr/>
        <p:txBody>
          <a:bodyPr/>
          <a:lstStyle/>
          <a:p>
            <a:r>
              <a:rPr lang="en-CA" dirty="0"/>
              <a:t>Behavioral adaption</a:t>
            </a:r>
          </a:p>
        </p:txBody>
      </p:sp>
      <p:sp>
        <p:nvSpPr>
          <p:cNvPr id="3" name="Content Placeholder 2">
            <a:extLst>
              <a:ext uri="{FF2B5EF4-FFF2-40B4-BE49-F238E27FC236}">
                <a16:creationId xmlns:a16="http://schemas.microsoft.com/office/drawing/2014/main" id="{637BACAC-142B-4D1D-A028-28FC240A283F}"/>
              </a:ext>
            </a:extLst>
          </p:cNvPr>
          <p:cNvSpPr>
            <a:spLocks noGrp="1"/>
          </p:cNvSpPr>
          <p:nvPr>
            <p:ph idx="1"/>
          </p:nvPr>
        </p:nvSpPr>
        <p:spPr>
          <a:xfrm>
            <a:off x="838200" y="1513010"/>
            <a:ext cx="11009923" cy="4762744"/>
          </a:xfrm>
        </p:spPr>
        <p:txBody>
          <a:bodyPr>
            <a:normAutofit/>
          </a:bodyPr>
          <a:lstStyle/>
          <a:p>
            <a:r>
              <a:rPr lang="en-CA" dirty="0"/>
              <a:t>What are ways we can mitigate or reduce the effects of the pitfall?</a:t>
            </a:r>
          </a:p>
          <a:p>
            <a:pPr lvl="1"/>
            <a:r>
              <a:rPr lang="en-CA" dirty="0"/>
              <a:t>As a system designer?</a:t>
            </a:r>
          </a:p>
          <a:p>
            <a:pPr lvl="1"/>
            <a:r>
              <a:rPr lang="en-CA" dirty="0"/>
              <a:t>As a user?</a:t>
            </a:r>
          </a:p>
          <a:p>
            <a:pPr lvl="1"/>
            <a:endParaRPr lang="en-CA" dirty="0"/>
          </a:p>
          <a:p>
            <a:pPr lvl="1"/>
            <a:endParaRPr lang="en-CA" dirty="0"/>
          </a:p>
          <a:p>
            <a:endParaRPr lang="en-CA" dirty="0"/>
          </a:p>
        </p:txBody>
      </p:sp>
    </p:spTree>
    <p:extLst>
      <p:ext uri="{BB962C8B-B14F-4D97-AF65-F5344CB8AC3E}">
        <p14:creationId xmlns:p14="http://schemas.microsoft.com/office/powerpoint/2010/main" val="10473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85C8-1763-4608-A5A5-E8FECEC8921D}"/>
              </a:ext>
            </a:extLst>
          </p:cNvPr>
          <p:cNvSpPr>
            <a:spLocks noGrp="1"/>
          </p:cNvSpPr>
          <p:nvPr>
            <p:ph type="title"/>
          </p:nvPr>
        </p:nvSpPr>
        <p:spPr/>
        <p:txBody>
          <a:bodyPr/>
          <a:lstStyle/>
          <a:p>
            <a:r>
              <a:rPr lang="en-CA" dirty="0"/>
              <a:t>Eutectic Behavior</a:t>
            </a:r>
          </a:p>
        </p:txBody>
      </p:sp>
      <p:sp>
        <p:nvSpPr>
          <p:cNvPr id="3" name="Content Placeholder 2">
            <a:extLst>
              <a:ext uri="{FF2B5EF4-FFF2-40B4-BE49-F238E27FC236}">
                <a16:creationId xmlns:a16="http://schemas.microsoft.com/office/drawing/2014/main" id="{637BACAC-142B-4D1D-A028-28FC240A283F}"/>
              </a:ext>
            </a:extLst>
          </p:cNvPr>
          <p:cNvSpPr>
            <a:spLocks noGrp="1"/>
          </p:cNvSpPr>
          <p:nvPr>
            <p:ph idx="1"/>
          </p:nvPr>
        </p:nvSpPr>
        <p:spPr>
          <a:xfrm>
            <a:off x="838200" y="1513010"/>
            <a:ext cx="11009923" cy="4762744"/>
          </a:xfrm>
        </p:spPr>
        <p:txBody>
          <a:bodyPr>
            <a:normAutofit/>
          </a:bodyPr>
          <a:lstStyle/>
          <a:p>
            <a:r>
              <a:rPr lang="en-CA" dirty="0"/>
              <a:t>Behavior that approximates an optimal or satisficing response to automation</a:t>
            </a:r>
          </a:p>
          <a:p>
            <a:r>
              <a:rPr lang="en-CA" dirty="0"/>
              <a:t>Goals of system designer may not be the same as the goals of the user</a:t>
            </a:r>
          </a:p>
          <a:p>
            <a:pPr lvl="1"/>
            <a:r>
              <a:rPr lang="en-CA" dirty="0"/>
              <a:t>Safety vs Effort</a:t>
            </a:r>
          </a:p>
          <a:p>
            <a:r>
              <a:rPr lang="en-CA" dirty="0"/>
              <a:t>Issues with defining what is “correct reliance behavior” or “appropriate or inappropriate use”</a:t>
            </a:r>
          </a:p>
          <a:p>
            <a:r>
              <a:rPr lang="en-CA" dirty="0"/>
              <a:t>Examples:</a:t>
            </a:r>
          </a:p>
          <a:p>
            <a:pPr lvl="1"/>
            <a:r>
              <a:rPr lang="en-CA" dirty="0"/>
              <a:t>Automation that introduces a lot more workload may not be used</a:t>
            </a:r>
          </a:p>
          <a:p>
            <a:pPr lvl="1"/>
            <a:r>
              <a:rPr lang="en-CA" dirty="0"/>
              <a:t>Very reliable system may result in high trust</a:t>
            </a:r>
          </a:p>
        </p:txBody>
      </p:sp>
    </p:spTree>
    <p:extLst>
      <p:ext uri="{BB962C8B-B14F-4D97-AF65-F5344CB8AC3E}">
        <p14:creationId xmlns:p14="http://schemas.microsoft.com/office/powerpoint/2010/main" val="99138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85C8-1763-4608-A5A5-E8FECEC8921D}"/>
              </a:ext>
            </a:extLst>
          </p:cNvPr>
          <p:cNvSpPr>
            <a:spLocks noGrp="1"/>
          </p:cNvSpPr>
          <p:nvPr>
            <p:ph type="title"/>
          </p:nvPr>
        </p:nvSpPr>
        <p:spPr/>
        <p:txBody>
          <a:bodyPr/>
          <a:lstStyle/>
          <a:p>
            <a:r>
              <a:rPr lang="en-CA" dirty="0"/>
              <a:t>Eutectic Behavior</a:t>
            </a:r>
          </a:p>
        </p:txBody>
      </p:sp>
      <p:sp>
        <p:nvSpPr>
          <p:cNvPr id="3" name="Content Placeholder 2">
            <a:extLst>
              <a:ext uri="{FF2B5EF4-FFF2-40B4-BE49-F238E27FC236}">
                <a16:creationId xmlns:a16="http://schemas.microsoft.com/office/drawing/2014/main" id="{637BACAC-142B-4D1D-A028-28FC240A283F}"/>
              </a:ext>
            </a:extLst>
          </p:cNvPr>
          <p:cNvSpPr>
            <a:spLocks noGrp="1"/>
          </p:cNvSpPr>
          <p:nvPr>
            <p:ph idx="1"/>
          </p:nvPr>
        </p:nvSpPr>
        <p:spPr>
          <a:xfrm>
            <a:off x="838200" y="1513010"/>
            <a:ext cx="11009923" cy="4762744"/>
          </a:xfrm>
        </p:spPr>
        <p:txBody>
          <a:bodyPr>
            <a:normAutofit/>
          </a:bodyPr>
          <a:lstStyle/>
          <a:p>
            <a:r>
              <a:rPr lang="en-CA" dirty="0"/>
              <a:t>Consequences of pitfall:</a:t>
            </a:r>
          </a:p>
          <a:p>
            <a:pPr lvl="1"/>
            <a:r>
              <a:rPr lang="en-CA" dirty="0"/>
              <a:t>Similar to behavior adaptation, system designers need to understand what the goals of the users will be, make sure there is alignment</a:t>
            </a:r>
          </a:p>
          <a:p>
            <a:r>
              <a:rPr lang="en-CA" dirty="0"/>
              <a:t>What are the theories, frameworks, or concepts that are relevant to understanding the pitfall?</a:t>
            </a:r>
          </a:p>
          <a:p>
            <a:pPr lvl="1"/>
            <a:r>
              <a:rPr lang="en-CA" dirty="0"/>
              <a:t>Diffusion of responsibility -&gt; reduced motivation -&gt; reduced effort</a:t>
            </a:r>
          </a:p>
          <a:p>
            <a:pPr lvl="1"/>
            <a:r>
              <a:rPr lang="en-CA" dirty="0"/>
              <a:t>Error frameworks (more errors of omission and commission when working with automation)</a:t>
            </a:r>
          </a:p>
          <a:p>
            <a:pPr lvl="1"/>
            <a:r>
              <a:rPr lang="en-CA" dirty="0"/>
              <a:t>Conserve cognitive effort -&gt; humans are effort conserving (heuristics, satisficing)</a:t>
            </a:r>
          </a:p>
          <a:p>
            <a:pPr lvl="1"/>
            <a:endParaRPr lang="en-CA" dirty="0"/>
          </a:p>
          <a:p>
            <a:endParaRPr lang="en-CA" dirty="0"/>
          </a:p>
        </p:txBody>
      </p:sp>
    </p:spTree>
    <p:extLst>
      <p:ext uri="{BB962C8B-B14F-4D97-AF65-F5344CB8AC3E}">
        <p14:creationId xmlns:p14="http://schemas.microsoft.com/office/powerpoint/2010/main" val="117975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D580556-4FD4-48AB-8055-55BEB71A6A6E}"/>
              </a:ext>
            </a:extLst>
          </p:cNvPr>
          <p:cNvSpPr>
            <a:spLocks noGrp="1"/>
          </p:cNvSpPr>
          <p:nvPr>
            <p:ph idx="1"/>
          </p:nvPr>
        </p:nvSpPr>
        <p:spPr/>
        <p:txBody>
          <a:bodyPr/>
          <a:lstStyle/>
          <a:p>
            <a:endParaRPr lang="en-CA" dirty="0"/>
          </a:p>
        </p:txBody>
      </p:sp>
      <p:sp>
        <p:nvSpPr>
          <p:cNvPr id="7" name="Title 6">
            <a:extLst>
              <a:ext uri="{FF2B5EF4-FFF2-40B4-BE49-F238E27FC236}">
                <a16:creationId xmlns:a16="http://schemas.microsoft.com/office/drawing/2014/main" id="{B699D4A8-FED1-4B23-9E44-B87F199C8687}"/>
              </a:ext>
            </a:extLst>
          </p:cNvPr>
          <p:cNvSpPr>
            <a:spLocks noGrp="1"/>
          </p:cNvSpPr>
          <p:nvPr>
            <p:ph type="title"/>
          </p:nvPr>
        </p:nvSpPr>
        <p:spPr/>
        <p:txBody>
          <a:bodyPr/>
          <a:lstStyle/>
          <a:p>
            <a:endParaRPr lang="en-CA"/>
          </a:p>
        </p:txBody>
      </p:sp>
      <p:pic>
        <p:nvPicPr>
          <p:cNvPr id="9" name="Picture 8">
            <a:extLst>
              <a:ext uri="{FF2B5EF4-FFF2-40B4-BE49-F238E27FC236}">
                <a16:creationId xmlns:a16="http://schemas.microsoft.com/office/drawing/2014/main" id="{E235D6E9-05C5-4326-9943-5E97899F098F}"/>
              </a:ext>
            </a:extLst>
          </p:cNvPr>
          <p:cNvPicPr>
            <a:picLocks noChangeAspect="1"/>
          </p:cNvPicPr>
          <p:nvPr/>
        </p:nvPicPr>
        <p:blipFill>
          <a:blip r:embed="rId3"/>
          <a:stretch>
            <a:fillRect/>
          </a:stretch>
        </p:blipFill>
        <p:spPr>
          <a:xfrm>
            <a:off x="3080916" y="332943"/>
            <a:ext cx="6030167" cy="6192114"/>
          </a:xfrm>
          <a:prstGeom prst="rect">
            <a:avLst/>
          </a:prstGeom>
        </p:spPr>
      </p:pic>
      <p:sp>
        <p:nvSpPr>
          <p:cNvPr id="2" name="Oval 1">
            <a:extLst>
              <a:ext uri="{FF2B5EF4-FFF2-40B4-BE49-F238E27FC236}">
                <a16:creationId xmlns:a16="http://schemas.microsoft.com/office/drawing/2014/main" id="{22C74764-73CD-3FE3-C890-FB76D081524B}"/>
              </a:ext>
            </a:extLst>
          </p:cNvPr>
          <p:cNvSpPr/>
          <p:nvPr/>
        </p:nvSpPr>
        <p:spPr>
          <a:xfrm>
            <a:off x="7641771" y="1690687"/>
            <a:ext cx="1273369" cy="921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875D38BA-DBD8-4708-F6BA-418EDFA8D187}"/>
              </a:ext>
            </a:extLst>
          </p:cNvPr>
          <p:cNvSpPr txBox="1"/>
          <p:nvPr/>
        </p:nvSpPr>
        <p:spPr>
          <a:xfrm>
            <a:off x="75519" y="6382995"/>
            <a:ext cx="8080601" cy="553998"/>
          </a:xfrm>
          <a:prstGeom prst="rect">
            <a:avLst/>
          </a:prstGeom>
          <a:noFill/>
        </p:spPr>
        <p:txBody>
          <a:bodyPr wrap="square">
            <a:spAutoFit/>
          </a:bodyPr>
          <a:lstStyle/>
          <a:p>
            <a:r>
              <a:rPr lang="en-CA" sz="1000" dirty="0">
                <a:solidFill>
                  <a:schemeClr val="tx1">
                    <a:lumMod val="50000"/>
                    <a:lumOff val="50000"/>
                  </a:schemeClr>
                </a:solidFill>
              </a:rPr>
              <a:t>Lee and </a:t>
            </a:r>
            <a:r>
              <a:rPr lang="en-CA" sz="1000" dirty="0" err="1">
                <a:solidFill>
                  <a:schemeClr val="tx1">
                    <a:lumMod val="50000"/>
                    <a:lumOff val="50000"/>
                  </a:schemeClr>
                </a:solidFill>
              </a:rPr>
              <a:t>Seppelt</a:t>
            </a:r>
            <a:r>
              <a:rPr lang="en-CA" sz="1000" dirty="0">
                <a:solidFill>
                  <a:schemeClr val="tx1">
                    <a:lumMod val="50000"/>
                    <a:lumOff val="50000"/>
                  </a:schemeClr>
                </a:solidFill>
              </a:rPr>
              <a:t> (2012) Human Factors and Ergonomics in Automation Design. In Handbook of Human Factors and Ergonomics. </a:t>
            </a:r>
            <a:r>
              <a:rPr lang="en-CA" sz="1000" b="0" i="0" u="sng" dirty="0">
                <a:solidFill>
                  <a:schemeClr val="tx1">
                    <a:lumMod val="50000"/>
                    <a:lumOff val="50000"/>
                  </a:schemeClr>
                </a:solidFill>
                <a:effectLst/>
                <a:latin typeface="inherit"/>
                <a:hlinkClick r:id="rId4">
                  <a:extLst>
                    <a:ext uri="{A12FA001-AC4F-418D-AE19-62706E023703}">
                      <ahyp:hlinkClr xmlns:ahyp="http://schemas.microsoft.com/office/drawing/2018/hyperlinkcolor" val="tx"/>
                    </a:ext>
                  </a:extLst>
                </a:hlinkClick>
              </a:rPr>
              <a:t>10.1002/9781118131350.ch59</a:t>
            </a:r>
            <a:endParaRPr lang="en-CA" sz="1000" b="0" i="0" dirty="0">
              <a:solidFill>
                <a:schemeClr val="tx1">
                  <a:lumMod val="50000"/>
                  <a:lumOff val="50000"/>
                </a:schemeClr>
              </a:solidFill>
              <a:effectLst/>
              <a:latin typeface="Inter Var"/>
            </a:endParaRPr>
          </a:p>
          <a:p>
            <a:endParaRPr lang="en-CA" sz="1000" dirty="0">
              <a:solidFill>
                <a:schemeClr val="tx1">
                  <a:lumMod val="50000"/>
                  <a:lumOff val="50000"/>
                </a:schemeClr>
              </a:solidFill>
            </a:endParaRPr>
          </a:p>
        </p:txBody>
      </p:sp>
    </p:spTree>
    <p:extLst>
      <p:ext uri="{BB962C8B-B14F-4D97-AF65-F5344CB8AC3E}">
        <p14:creationId xmlns:p14="http://schemas.microsoft.com/office/powerpoint/2010/main" val="1728335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F25C-DD0E-4D9C-BFBB-C3C8A820865C}"/>
              </a:ext>
            </a:extLst>
          </p:cNvPr>
          <p:cNvSpPr>
            <a:spLocks noGrp="1"/>
          </p:cNvSpPr>
          <p:nvPr>
            <p:ph type="title"/>
          </p:nvPr>
        </p:nvSpPr>
        <p:spPr>
          <a:xfrm>
            <a:off x="838200" y="365125"/>
            <a:ext cx="6231340" cy="1325563"/>
          </a:xfrm>
        </p:spPr>
        <p:txBody>
          <a:bodyPr/>
          <a:lstStyle/>
          <a:p>
            <a:r>
              <a:rPr lang="en-CA" dirty="0"/>
              <a:t>Automation Reliability</a:t>
            </a:r>
          </a:p>
        </p:txBody>
      </p:sp>
      <p:sp>
        <p:nvSpPr>
          <p:cNvPr id="3" name="Content Placeholder 2">
            <a:extLst>
              <a:ext uri="{FF2B5EF4-FFF2-40B4-BE49-F238E27FC236}">
                <a16:creationId xmlns:a16="http://schemas.microsoft.com/office/drawing/2014/main" id="{DE13FB8E-2F5F-4BA7-B1C5-C7314DEBD5E1}"/>
              </a:ext>
            </a:extLst>
          </p:cNvPr>
          <p:cNvSpPr>
            <a:spLocks noGrp="1"/>
          </p:cNvSpPr>
          <p:nvPr>
            <p:ph idx="1"/>
          </p:nvPr>
        </p:nvSpPr>
        <p:spPr>
          <a:xfrm>
            <a:off x="838200" y="1825625"/>
            <a:ext cx="10501923" cy="4351338"/>
          </a:xfrm>
        </p:spPr>
        <p:txBody>
          <a:bodyPr>
            <a:normAutofit lnSpcReduction="10000"/>
          </a:bodyPr>
          <a:lstStyle/>
          <a:p>
            <a:r>
              <a:rPr lang="en-CA" dirty="0"/>
              <a:t>Does the automation do what the operator expects it to do.</a:t>
            </a:r>
          </a:p>
          <a:p>
            <a:endParaRPr lang="en-CA" dirty="0"/>
          </a:p>
          <a:p>
            <a:r>
              <a:rPr lang="en-CA" dirty="0"/>
              <a:t>User’s perceived reliability of the automated system impacts how they use it:</a:t>
            </a:r>
          </a:p>
          <a:p>
            <a:pPr lvl="1"/>
            <a:r>
              <a:rPr lang="en-CA" dirty="0"/>
              <a:t>Automation may be unreliable</a:t>
            </a:r>
          </a:p>
          <a:p>
            <a:pPr lvl="1"/>
            <a:r>
              <a:rPr lang="en-CA" dirty="0"/>
              <a:t>The automation does not operate or perform well in certain situations</a:t>
            </a:r>
          </a:p>
          <a:p>
            <a:pPr lvl="1"/>
            <a:r>
              <a:rPr lang="en-CA" dirty="0"/>
              <a:t>The human operator may incorrectly “set up” the automation</a:t>
            </a:r>
          </a:p>
          <a:p>
            <a:pPr lvl="1"/>
            <a:r>
              <a:rPr lang="en-CA" dirty="0"/>
              <a:t>It appears to be acting erroneously to the operator</a:t>
            </a:r>
          </a:p>
          <a:p>
            <a:pPr lvl="1"/>
            <a:endParaRPr lang="en-CA" dirty="0"/>
          </a:p>
          <a:p>
            <a:r>
              <a:rPr lang="en-CA" dirty="0"/>
              <a:t>Imperfect vs Unreliable</a:t>
            </a:r>
          </a:p>
          <a:p>
            <a:endParaRPr lang="en-CA" dirty="0"/>
          </a:p>
          <a:p>
            <a:pPr lvl="1"/>
            <a:endParaRPr lang="en-CA" dirty="0"/>
          </a:p>
          <a:p>
            <a:endParaRPr lang="en-CA" dirty="0"/>
          </a:p>
        </p:txBody>
      </p:sp>
    </p:spTree>
    <p:extLst>
      <p:ext uri="{BB962C8B-B14F-4D97-AF65-F5344CB8AC3E}">
        <p14:creationId xmlns:p14="http://schemas.microsoft.com/office/powerpoint/2010/main" val="4124975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F25C-DD0E-4D9C-BFBB-C3C8A820865C}"/>
              </a:ext>
            </a:extLst>
          </p:cNvPr>
          <p:cNvSpPr>
            <a:spLocks noGrp="1"/>
          </p:cNvSpPr>
          <p:nvPr>
            <p:ph type="title"/>
          </p:nvPr>
        </p:nvSpPr>
        <p:spPr>
          <a:xfrm>
            <a:off x="838200" y="365125"/>
            <a:ext cx="10103338" cy="1325563"/>
          </a:xfrm>
        </p:spPr>
        <p:txBody>
          <a:bodyPr/>
          <a:lstStyle/>
          <a:p>
            <a:r>
              <a:rPr lang="en-CA" dirty="0"/>
              <a:t>Trust in Automation (Lee and See, 2004)</a:t>
            </a:r>
          </a:p>
        </p:txBody>
      </p:sp>
      <p:sp>
        <p:nvSpPr>
          <p:cNvPr id="3" name="Content Placeholder 2">
            <a:extLst>
              <a:ext uri="{FF2B5EF4-FFF2-40B4-BE49-F238E27FC236}">
                <a16:creationId xmlns:a16="http://schemas.microsoft.com/office/drawing/2014/main" id="{DE13FB8E-2F5F-4BA7-B1C5-C7314DEBD5E1}"/>
              </a:ext>
            </a:extLst>
          </p:cNvPr>
          <p:cNvSpPr>
            <a:spLocks noGrp="1"/>
          </p:cNvSpPr>
          <p:nvPr>
            <p:ph idx="1"/>
          </p:nvPr>
        </p:nvSpPr>
        <p:spPr>
          <a:xfrm>
            <a:off x="838200" y="1825625"/>
            <a:ext cx="10501923" cy="4786190"/>
          </a:xfrm>
        </p:spPr>
        <p:txBody>
          <a:bodyPr>
            <a:normAutofit fontScale="92500" lnSpcReduction="20000"/>
          </a:bodyPr>
          <a:lstStyle/>
          <a:p>
            <a:r>
              <a:rPr lang="en-CA" b="1" dirty="0"/>
              <a:t>Trust: </a:t>
            </a:r>
            <a:r>
              <a:rPr lang="en-CA" dirty="0"/>
              <a:t>“the attitude that an agent will help achieve an individual’s goals in a satiation characterized by uncertainty and vulnerability” (Lee and See, 2004, pg. 54)</a:t>
            </a:r>
          </a:p>
          <a:p>
            <a:r>
              <a:rPr lang="en-CA" b="1" dirty="0"/>
              <a:t>Well-calibrated: </a:t>
            </a:r>
            <a:r>
              <a:rPr lang="en-CA" dirty="0"/>
              <a:t>Trust in a system should be in direct proportion to its reliability</a:t>
            </a:r>
          </a:p>
          <a:p>
            <a:r>
              <a:rPr lang="en-CA" b="1" dirty="0"/>
              <a:t>Distrust: </a:t>
            </a:r>
            <a:r>
              <a:rPr lang="en-CA" dirty="0"/>
              <a:t>User fails to trust automation leading to underuse</a:t>
            </a:r>
          </a:p>
          <a:p>
            <a:r>
              <a:rPr lang="en-CA" b="1" dirty="0" err="1"/>
              <a:t>Overtrust</a:t>
            </a:r>
            <a:r>
              <a:rPr lang="en-CA" b="1" dirty="0"/>
              <a:t> / Complacency / Automation Bias: </a:t>
            </a:r>
            <a:r>
              <a:rPr lang="en-CA" dirty="0"/>
              <a:t>User trusts the automation more than is warranted for its level of reliability</a:t>
            </a:r>
          </a:p>
          <a:p>
            <a:r>
              <a:rPr lang="en-CA" b="1" dirty="0"/>
              <a:t>Resolution: </a:t>
            </a:r>
            <a:r>
              <a:rPr lang="en-CA" dirty="0"/>
              <a:t>Refers to an operator’s ability to identify changes to conditions or goals that can have an impact on the automation’s performance, and to change his or her level of trust accordingly. </a:t>
            </a:r>
          </a:p>
          <a:p>
            <a:r>
              <a:rPr lang="en-CA" b="1" dirty="0"/>
              <a:t>Specificity: </a:t>
            </a:r>
            <a:r>
              <a:rPr lang="en-CA" dirty="0"/>
              <a:t>The degree to which trust is associated with a particular component or aspect of the automation</a:t>
            </a:r>
            <a:endParaRPr lang="en-CA" b="1" dirty="0"/>
          </a:p>
        </p:txBody>
      </p:sp>
    </p:spTree>
    <p:extLst>
      <p:ext uri="{BB962C8B-B14F-4D97-AF65-F5344CB8AC3E}">
        <p14:creationId xmlns:p14="http://schemas.microsoft.com/office/powerpoint/2010/main" val="47651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33696-8BFC-46C4-BB92-D7B16B6C1698}"/>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C73FD9D6-D3F5-406A-B94F-09BCBB813013}"/>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D2EECC12-48A7-4363-A7A6-3E8B10D9CE31}"/>
              </a:ext>
            </a:extLst>
          </p:cNvPr>
          <p:cNvPicPr>
            <a:picLocks noChangeAspect="1"/>
          </p:cNvPicPr>
          <p:nvPr/>
        </p:nvPicPr>
        <p:blipFill>
          <a:blip r:embed="rId3"/>
          <a:stretch>
            <a:fillRect/>
          </a:stretch>
        </p:blipFill>
        <p:spPr>
          <a:xfrm>
            <a:off x="838200" y="365125"/>
            <a:ext cx="10235851" cy="5717809"/>
          </a:xfrm>
          <a:prstGeom prst="rect">
            <a:avLst/>
          </a:prstGeom>
        </p:spPr>
      </p:pic>
      <p:sp>
        <p:nvSpPr>
          <p:cNvPr id="5" name="Rectangle 4">
            <a:extLst>
              <a:ext uri="{FF2B5EF4-FFF2-40B4-BE49-F238E27FC236}">
                <a16:creationId xmlns:a16="http://schemas.microsoft.com/office/drawing/2014/main" id="{1796CAD4-2C9C-4354-86D4-3DF8B4C13BAE}"/>
              </a:ext>
            </a:extLst>
          </p:cNvPr>
          <p:cNvSpPr/>
          <p:nvPr/>
        </p:nvSpPr>
        <p:spPr>
          <a:xfrm>
            <a:off x="64993" y="6488668"/>
            <a:ext cx="2715808" cy="369332"/>
          </a:xfrm>
          <a:prstGeom prst="rect">
            <a:avLst/>
          </a:prstGeom>
        </p:spPr>
        <p:txBody>
          <a:bodyPr wrap="none">
            <a:spAutoFit/>
          </a:bodyPr>
          <a:lstStyle/>
          <a:p>
            <a:r>
              <a:rPr lang="en-CA" dirty="0"/>
              <a:t>(Lee and See, 2004, pg. 55)</a:t>
            </a:r>
          </a:p>
        </p:txBody>
      </p:sp>
    </p:spTree>
    <p:extLst>
      <p:ext uri="{BB962C8B-B14F-4D97-AF65-F5344CB8AC3E}">
        <p14:creationId xmlns:p14="http://schemas.microsoft.com/office/powerpoint/2010/main" val="4073967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838200" y="0"/>
            <a:ext cx="10515600" cy="1325563"/>
          </a:xfrm>
        </p:spPr>
        <p:txBody>
          <a:bodyPr/>
          <a:lstStyle/>
          <a:p>
            <a:r>
              <a:rPr lang="en-US" altLang="en-US" dirty="0"/>
              <a:t>Human-Machine Interaction</a:t>
            </a:r>
          </a:p>
        </p:txBody>
      </p:sp>
      <p:sp>
        <p:nvSpPr>
          <p:cNvPr id="5122" name="Content Placeholder 2"/>
          <p:cNvSpPr>
            <a:spLocks noGrp="1"/>
          </p:cNvSpPr>
          <p:nvPr>
            <p:ph idx="1"/>
          </p:nvPr>
        </p:nvSpPr>
        <p:spPr>
          <a:xfrm>
            <a:off x="1608436" y="1077099"/>
            <a:ext cx="9205783" cy="2285999"/>
          </a:xfrm>
        </p:spPr>
        <p:txBody>
          <a:bodyPr>
            <a:normAutofit lnSpcReduction="10000"/>
          </a:bodyPr>
          <a:lstStyle/>
          <a:p>
            <a:r>
              <a:rPr lang="en-US" altLang="en-US" dirty="0"/>
              <a:t>Characterizing systems and system types: (What is the degree of manual versus automated control?)</a:t>
            </a:r>
          </a:p>
          <a:p>
            <a:pPr lvl="1"/>
            <a:r>
              <a:rPr lang="en-US" altLang="en-US" dirty="0"/>
              <a:t>Manual - Complete human control.</a:t>
            </a:r>
          </a:p>
          <a:p>
            <a:pPr lvl="1"/>
            <a:r>
              <a:rPr lang="en-US" altLang="en-US" dirty="0"/>
              <a:t>Mechanical / </a:t>
            </a:r>
            <a:r>
              <a:rPr lang="en-US" altLang="en-US" dirty="0" err="1"/>
              <a:t>electromechano</a:t>
            </a:r>
            <a:r>
              <a:rPr lang="en-US" altLang="en-US" dirty="0"/>
              <a:t>- Humans act as controllers but computers filter information between human and system.</a:t>
            </a:r>
          </a:p>
          <a:p>
            <a:pPr lvl="1"/>
            <a:r>
              <a:rPr lang="en-US" altLang="en-US" dirty="0"/>
              <a:t>Automated - Supervisory control of fully autonomous systems.</a:t>
            </a:r>
          </a:p>
        </p:txBody>
      </p:sp>
      <p:sp>
        <p:nvSpPr>
          <p:cNvPr id="10" name="Slide Number Placeholder 2"/>
          <p:cNvSpPr>
            <a:spLocks noGrp="1"/>
          </p:cNvSpPr>
          <p:nvPr>
            <p:ph type="sldNum" sz="quarter" idx="12"/>
          </p:nvPr>
        </p:nvSpPr>
        <p:spPr/>
        <p:txBody>
          <a:bodyPr/>
          <a:lstStyle/>
          <a:p>
            <a:fld id="{DAA62938-6B73-4267-A8DA-BBCF0575F48F}" type="slidenum">
              <a:rPr lang="en-US" smtClean="0"/>
              <a:pPr/>
              <a:t>2</a:t>
            </a:fld>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077" y="3363098"/>
            <a:ext cx="6211846" cy="3426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84436" y="6457890"/>
            <a:ext cx="3048000" cy="400110"/>
          </a:xfrm>
          <a:prstGeom prst="rect">
            <a:avLst/>
          </a:prstGeom>
        </p:spPr>
        <p:txBody>
          <a:bodyPr wrap="square">
            <a:spAutoFit/>
          </a:bodyPr>
          <a:lstStyle/>
          <a:p>
            <a:r>
              <a:rPr lang="en-US" sz="1000" dirty="0">
                <a:solidFill>
                  <a:schemeClr val="bg2">
                    <a:lumMod val="75000"/>
                  </a:schemeClr>
                </a:solidFill>
                <a:latin typeface="Arial" panose="020B0604020202020204" pitchFamily="34" charset="0"/>
              </a:rPr>
              <a:t>Sheridan, T. B. (1992). </a:t>
            </a:r>
            <a:r>
              <a:rPr lang="en-US" sz="1000" i="1" dirty="0" err="1">
                <a:solidFill>
                  <a:schemeClr val="bg2">
                    <a:lumMod val="75000"/>
                  </a:schemeClr>
                </a:solidFill>
                <a:latin typeface="Arial" panose="020B0604020202020204" pitchFamily="34" charset="0"/>
              </a:rPr>
              <a:t>Telerobotics</a:t>
            </a:r>
            <a:r>
              <a:rPr lang="en-US" sz="1000" i="1" dirty="0">
                <a:solidFill>
                  <a:schemeClr val="bg2">
                    <a:lumMod val="75000"/>
                  </a:schemeClr>
                </a:solidFill>
                <a:latin typeface="Arial" panose="020B0604020202020204" pitchFamily="34" charset="0"/>
              </a:rPr>
              <a:t>, automation, and human supervisory control</a:t>
            </a:r>
            <a:r>
              <a:rPr lang="en-US" sz="1000" dirty="0">
                <a:solidFill>
                  <a:schemeClr val="bg2">
                    <a:lumMod val="75000"/>
                  </a:schemeClr>
                </a:solidFill>
                <a:latin typeface="Arial" panose="020B0604020202020204" pitchFamily="34" charset="0"/>
              </a:rPr>
              <a:t>. MIT press.</a:t>
            </a:r>
            <a:endParaRPr lang="en-US" sz="1000" dirty="0">
              <a:solidFill>
                <a:schemeClr val="bg2">
                  <a:lumMod val="75000"/>
                </a:schemeClr>
              </a:solidFill>
            </a:endParaRPr>
          </a:p>
        </p:txBody>
      </p:sp>
    </p:spTree>
    <p:extLst>
      <p:ext uri="{BB962C8B-B14F-4D97-AF65-F5344CB8AC3E}">
        <p14:creationId xmlns:p14="http://schemas.microsoft.com/office/powerpoint/2010/main" val="274685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6C11B55-7FCF-48C0-97B8-51638825274C}"/>
              </a:ext>
            </a:extLst>
          </p:cNvPr>
          <p:cNvSpPr/>
          <p:nvPr/>
        </p:nvSpPr>
        <p:spPr>
          <a:xfrm>
            <a:off x="64993" y="6488668"/>
            <a:ext cx="2715808" cy="369332"/>
          </a:xfrm>
          <a:prstGeom prst="rect">
            <a:avLst/>
          </a:prstGeom>
        </p:spPr>
        <p:txBody>
          <a:bodyPr wrap="none">
            <a:spAutoFit/>
          </a:bodyPr>
          <a:lstStyle/>
          <a:p>
            <a:r>
              <a:rPr lang="en-CA" dirty="0"/>
              <a:t>(Lee and See, 2004, pg. 68)</a:t>
            </a:r>
          </a:p>
        </p:txBody>
      </p:sp>
      <p:sp>
        <p:nvSpPr>
          <p:cNvPr id="6" name="TextBox 5">
            <a:extLst>
              <a:ext uri="{FF2B5EF4-FFF2-40B4-BE49-F238E27FC236}">
                <a16:creationId xmlns:a16="http://schemas.microsoft.com/office/drawing/2014/main" id="{DB287CC8-A8D4-4885-934F-0CF4737436AE}"/>
              </a:ext>
            </a:extLst>
          </p:cNvPr>
          <p:cNvSpPr txBox="1"/>
          <p:nvPr/>
        </p:nvSpPr>
        <p:spPr>
          <a:xfrm>
            <a:off x="156082" y="1048983"/>
            <a:ext cx="3462441" cy="3970318"/>
          </a:xfrm>
          <a:prstGeom prst="rect">
            <a:avLst/>
          </a:prstGeom>
          <a:noFill/>
        </p:spPr>
        <p:txBody>
          <a:bodyPr wrap="square" rtlCol="0">
            <a:spAutoFit/>
          </a:bodyPr>
          <a:lstStyle/>
          <a:p>
            <a:r>
              <a:rPr lang="en-CA" b="1" dirty="0"/>
              <a:t>Individual Differences:</a:t>
            </a:r>
          </a:p>
          <a:p>
            <a:pPr marL="285750" indent="-285750">
              <a:buFont typeface="Arial" panose="020B0604020202020204" pitchFamily="34" charset="0"/>
              <a:buChar char="•"/>
            </a:pPr>
            <a:r>
              <a:rPr lang="en-CA" dirty="0"/>
              <a:t>Inclination/propensity to trust (Gaines et al., 1997; Stack, 1978)</a:t>
            </a:r>
          </a:p>
          <a:p>
            <a:pPr marL="285750" indent="-285750">
              <a:buFont typeface="Arial" panose="020B0604020202020204" pitchFamily="34" charset="0"/>
              <a:buChar char="•"/>
            </a:pPr>
            <a:r>
              <a:rPr lang="en-CA" dirty="0"/>
              <a:t>Trust as an enduring personality trait (Rotter, 1967)</a:t>
            </a:r>
          </a:p>
          <a:p>
            <a:pPr marL="285750" indent="-285750">
              <a:buFont typeface="Arial" panose="020B0604020202020204" pitchFamily="34" charset="0"/>
              <a:buChar char="•"/>
            </a:pPr>
            <a:r>
              <a:rPr lang="en-CA" dirty="0"/>
              <a:t>Can be reliability measured: Interpersonal Trust Scale (Rotter, 1980)</a:t>
            </a:r>
          </a:p>
          <a:p>
            <a:pPr marL="285750" indent="-285750">
              <a:buFont typeface="Arial" panose="020B0604020202020204" pitchFamily="34" charset="0"/>
              <a:buChar char="•"/>
            </a:pPr>
            <a:r>
              <a:rPr lang="en-CA" dirty="0"/>
              <a:t>High-trusting individuals may actually be better calibrated than low-trusting individuals</a:t>
            </a:r>
          </a:p>
          <a:p>
            <a:endParaRPr lang="en-CA" dirty="0"/>
          </a:p>
          <a:p>
            <a:endParaRPr lang="en-CA" dirty="0"/>
          </a:p>
        </p:txBody>
      </p:sp>
      <p:pic>
        <p:nvPicPr>
          <p:cNvPr id="7" name="Picture 6">
            <a:extLst>
              <a:ext uri="{FF2B5EF4-FFF2-40B4-BE49-F238E27FC236}">
                <a16:creationId xmlns:a16="http://schemas.microsoft.com/office/drawing/2014/main" id="{DB501AFD-B803-48E4-9B71-C7814C958EEB}"/>
              </a:ext>
            </a:extLst>
          </p:cNvPr>
          <p:cNvPicPr>
            <a:picLocks noChangeAspect="1"/>
          </p:cNvPicPr>
          <p:nvPr/>
        </p:nvPicPr>
        <p:blipFill>
          <a:blip r:embed="rId3"/>
          <a:stretch>
            <a:fillRect/>
          </a:stretch>
        </p:blipFill>
        <p:spPr>
          <a:xfrm>
            <a:off x="4394725" y="0"/>
            <a:ext cx="7544704" cy="6858000"/>
          </a:xfrm>
          <a:prstGeom prst="rect">
            <a:avLst/>
          </a:prstGeom>
        </p:spPr>
      </p:pic>
    </p:spTree>
    <p:extLst>
      <p:ext uri="{BB962C8B-B14F-4D97-AF65-F5344CB8AC3E}">
        <p14:creationId xmlns:p14="http://schemas.microsoft.com/office/powerpoint/2010/main" val="216716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0F5D7-B7A9-4B84-AFE4-13214AB343C7}"/>
              </a:ext>
            </a:extLst>
          </p:cNvPr>
          <p:cNvSpPr>
            <a:spLocks noGrp="1"/>
          </p:cNvSpPr>
          <p:nvPr>
            <p:ph type="title"/>
          </p:nvPr>
        </p:nvSpPr>
        <p:spPr/>
        <p:txBody>
          <a:bodyPr/>
          <a:lstStyle/>
          <a:p>
            <a:r>
              <a:rPr lang="en-CA" dirty="0"/>
              <a:t>Analytic, Analogical, and Affective Processes Governing Trust</a:t>
            </a:r>
          </a:p>
        </p:txBody>
      </p:sp>
      <p:sp>
        <p:nvSpPr>
          <p:cNvPr id="3" name="Content Placeholder 2">
            <a:extLst>
              <a:ext uri="{FF2B5EF4-FFF2-40B4-BE49-F238E27FC236}">
                <a16:creationId xmlns:a16="http://schemas.microsoft.com/office/drawing/2014/main" id="{B22F8017-AF77-418D-8650-F3605E8AD5AB}"/>
              </a:ext>
            </a:extLst>
          </p:cNvPr>
          <p:cNvSpPr>
            <a:spLocks noGrp="1"/>
          </p:cNvSpPr>
          <p:nvPr>
            <p:ph idx="1"/>
          </p:nvPr>
        </p:nvSpPr>
        <p:spPr>
          <a:xfrm>
            <a:off x="838200" y="2137330"/>
            <a:ext cx="4022969" cy="4351338"/>
          </a:xfrm>
        </p:spPr>
        <p:txBody>
          <a:bodyPr/>
          <a:lstStyle/>
          <a:p>
            <a:r>
              <a:rPr lang="en-CA" b="1" dirty="0"/>
              <a:t>Analytic: </a:t>
            </a:r>
            <a:r>
              <a:rPr lang="en-CA" dirty="0"/>
              <a:t>evaluation and analysis of information (e.g., knowledge-based)</a:t>
            </a:r>
          </a:p>
          <a:p>
            <a:r>
              <a:rPr lang="en-CA" b="1" dirty="0"/>
              <a:t>Analogical: </a:t>
            </a:r>
            <a:r>
              <a:rPr lang="en-CA" dirty="0"/>
              <a:t>rule-based categorization</a:t>
            </a:r>
          </a:p>
          <a:p>
            <a:r>
              <a:rPr lang="en-CA" b="1" dirty="0"/>
              <a:t>Affective: </a:t>
            </a:r>
            <a:r>
              <a:rPr lang="en-CA" dirty="0"/>
              <a:t>emotional response (automatic processing)</a:t>
            </a:r>
          </a:p>
        </p:txBody>
      </p:sp>
      <p:pic>
        <p:nvPicPr>
          <p:cNvPr id="4" name="Picture 3">
            <a:extLst>
              <a:ext uri="{FF2B5EF4-FFF2-40B4-BE49-F238E27FC236}">
                <a16:creationId xmlns:a16="http://schemas.microsoft.com/office/drawing/2014/main" id="{6961F2C4-0D69-41EB-BB01-0868D6FD1495}"/>
              </a:ext>
            </a:extLst>
          </p:cNvPr>
          <p:cNvPicPr>
            <a:picLocks noChangeAspect="1"/>
          </p:cNvPicPr>
          <p:nvPr/>
        </p:nvPicPr>
        <p:blipFill>
          <a:blip r:embed="rId3"/>
          <a:stretch>
            <a:fillRect/>
          </a:stretch>
        </p:blipFill>
        <p:spPr>
          <a:xfrm>
            <a:off x="5499084" y="2247839"/>
            <a:ext cx="6757515" cy="3496469"/>
          </a:xfrm>
          <a:prstGeom prst="rect">
            <a:avLst/>
          </a:prstGeom>
        </p:spPr>
      </p:pic>
      <p:sp>
        <p:nvSpPr>
          <p:cNvPr id="5" name="Rectangle 4">
            <a:extLst>
              <a:ext uri="{FF2B5EF4-FFF2-40B4-BE49-F238E27FC236}">
                <a16:creationId xmlns:a16="http://schemas.microsoft.com/office/drawing/2014/main" id="{CD7AB440-9E26-4E79-95D3-3451DB353CD1}"/>
              </a:ext>
            </a:extLst>
          </p:cNvPr>
          <p:cNvSpPr/>
          <p:nvPr/>
        </p:nvSpPr>
        <p:spPr>
          <a:xfrm>
            <a:off x="64993" y="6488668"/>
            <a:ext cx="2715808" cy="369332"/>
          </a:xfrm>
          <a:prstGeom prst="rect">
            <a:avLst/>
          </a:prstGeom>
        </p:spPr>
        <p:txBody>
          <a:bodyPr wrap="none">
            <a:spAutoFit/>
          </a:bodyPr>
          <a:lstStyle/>
          <a:p>
            <a:r>
              <a:rPr lang="en-CA" dirty="0"/>
              <a:t>(Lee and See, 2004, pg. 62)</a:t>
            </a:r>
          </a:p>
        </p:txBody>
      </p:sp>
    </p:spTree>
    <p:extLst>
      <p:ext uri="{BB962C8B-B14F-4D97-AF65-F5344CB8AC3E}">
        <p14:creationId xmlns:p14="http://schemas.microsoft.com/office/powerpoint/2010/main" val="881326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161AC-8A91-4723-8E2F-AF3DC6232F5D}"/>
              </a:ext>
            </a:extLst>
          </p:cNvPr>
          <p:cNvSpPr>
            <a:spLocks noGrp="1"/>
          </p:cNvSpPr>
          <p:nvPr>
            <p:ph type="title"/>
          </p:nvPr>
        </p:nvSpPr>
        <p:spPr/>
        <p:txBody>
          <a:bodyPr/>
          <a:lstStyle/>
          <a:p>
            <a:r>
              <a:rPr lang="en-CA" dirty="0"/>
              <a:t>Making Automation Trustable</a:t>
            </a:r>
          </a:p>
        </p:txBody>
      </p:sp>
      <p:sp>
        <p:nvSpPr>
          <p:cNvPr id="3" name="Content Placeholder 2">
            <a:extLst>
              <a:ext uri="{FF2B5EF4-FFF2-40B4-BE49-F238E27FC236}">
                <a16:creationId xmlns:a16="http://schemas.microsoft.com/office/drawing/2014/main" id="{0258FDF7-BF77-4E36-999B-44606F8AD360}"/>
              </a:ext>
            </a:extLst>
          </p:cNvPr>
          <p:cNvSpPr>
            <a:spLocks noGrp="1"/>
          </p:cNvSpPr>
          <p:nvPr>
            <p:ph idx="1"/>
          </p:nvPr>
        </p:nvSpPr>
        <p:spPr/>
        <p:txBody>
          <a:bodyPr>
            <a:normAutofit/>
          </a:bodyPr>
          <a:lstStyle/>
          <a:p>
            <a:r>
              <a:rPr lang="en-CA" b="1" dirty="0"/>
              <a:t>Design for appropriate trust, not greater trust</a:t>
            </a:r>
          </a:p>
          <a:p>
            <a:endParaRPr lang="en-CA" dirty="0"/>
          </a:p>
          <a:p>
            <a:r>
              <a:rPr lang="en-CA" dirty="0"/>
              <a:t>Show the </a:t>
            </a:r>
            <a:r>
              <a:rPr lang="en-CA" b="1" dirty="0"/>
              <a:t>past performance </a:t>
            </a:r>
            <a:r>
              <a:rPr lang="en-CA" dirty="0"/>
              <a:t>of the automation</a:t>
            </a:r>
          </a:p>
          <a:p>
            <a:r>
              <a:rPr lang="en-CA" dirty="0"/>
              <a:t>Show the </a:t>
            </a:r>
            <a:r>
              <a:rPr lang="en-CA" b="1" dirty="0"/>
              <a:t>process and algorithms </a:t>
            </a:r>
            <a:r>
              <a:rPr lang="en-CA" dirty="0"/>
              <a:t>of the automation by revealing intermediate results in a way that is </a:t>
            </a:r>
            <a:r>
              <a:rPr lang="en-CA" b="1" dirty="0"/>
              <a:t>comprehensible to the operators</a:t>
            </a:r>
          </a:p>
          <a:p>
            <a:r>
              <a:rPr lang="en-CA" b="1" dirty="0"/>
              <a:t>Simplify the algorithms </a:t>
            </a:r>
            <a:r>
              <a:rPr lang="en-CA" dirty="0"/>
              <a:t>and operation of the automation to make it more </a:t>
            </a:r>
            <a:r>
              <a:rPr lang="en-CA" b="1" dirty="0"/>
              <a:t>understandable</a:t>
            </a:r>
          </a:p>
          <a:p>
            <a:endParaRPr lang="en-CA" dirty="0"/>
          </a:p>
        </p:txBody>
      </p:sp>
    </p:spTree>
    <p:extLst>
      <p:ext uri="{BB962C8B-B14F-4D97-AF65-F5344CB8AC3E}">
        <p14:creationId xmlns:p14="http://schemas.microsoft.com/office/powerpoint/2010/main" val="3250835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161AC-8A91-4723-8E2F-AF3DC6232F5D}"/>
              </a:ext>
            </a:extLst>
          </p:cNvPr>
          <p:cNvSpPr>
            <a:spLocks noGrp="1"/>
          </p:cNvSpPr>
          <p:nvPr>
            <p:ph type="title"/>
          </p:nvPr>
        </p:nvSpPr>
        <p:spPr/>
        <p:txBody>
          <a:bodyPr/>
          <a:lstStyle/>
          <a:p>
            <a:r>
              <a:rPr lang="en-CA" dirty="0"/>
              <a:t>Making Automation Trustable - 2</a:t>
            </a:r>
          </a:p>
        </p:txBody>
      </p:sp>
      <p:sp>
        <p:nvSpPr>
          <p:cNvPr id="3" name="Content Placeholder 2">
            <a:extLst>
              <a:ext uri="{FF2B5EF4-FFF2-40B4-BE49-F238E27FC236}">
                <a16:creationId xmlns:a16="http://schemas.microsoft.com/office/drawing/2014/main" id="{0258FDF7-BF77-4E36-999B-44606F8AD360}"/>
              </a:ext>
            </a:extLst>
          </p:cNvPr>
          <p:cNvSpPr>
            <a:spLocks noGrp="1"/>
          </p:cNvSpPr>
          <p:nvPr>
            <p:ph idx="1"/>
          </p:nvPr>
        </p:nvSpPr>
        <p:spPr/>
        <p:txBody>
          <a:bodyPr>
            <a:normAutofit/>
          </a:bodyPr>
          <a:lstStyle/>
          <a:p>
            <a:r>
              <a:rPr lang="en-CA" dirty="0"/>
              <a:t>Show the </a:t>
            </a:r>
            <a:r>
              <a:rPr lang="en-CA" b="1" dirty="0"/>
              <a:t>purpose</a:t>
            </a:r>
            <a:r>
              <a:rPr lang="en-CA" dirty="0"/>
              <a:t> of the automation, design </a:t>
            </a:r>
            <a:r>
              <a:rPr lang="en-CA" b="1" dirty="0"/>
              <a:t>basis</a:t>
            </a:r>
            <a:r>
              <a:rPr lang="en-CA" dirty="0"/>
              <a:t>, and </a:t>
            </a:r>
            <a:r>
              <a:rPr lang="en-CA" b="1" dirty="0"/>
              <a:t>range of applications</a:t>
            </a:r>
            <a:r>
              <a:rPr lang="en-CA" dirty="0"/>
              <a:t> in a way that relates to the </a:t>
            </a:r>
            <a:r>
              <a:rPr lang="en-CA" b="1" dirty="0"/>
              <a:t>users’ goals</a:t>
            </a:r>
          </a:p>
          <a:p>
            <a:r>
              <a:rPr lang="en-CA" dirty="0"/>
              <a:t>Train operators regarding its </a:t>
            </a:r>
            <a:r>
              <a:rPr lang="en-CA" b="1" dirty="0"/>
              <a:t>expected reliability</a:t>
            </a:r>
            <a:r>
              <a:rPr lang="en-CA" dirty="0"/>
              <a:t>, the </a:t>
            </a:r>
            <a:r>
              <a:rPr lang="en-CA" b="1" dirty="0"/>
              <a:t>mechanisms governing its behavior</a:t>
            </a:r>
            <a:r>
              <a:rPr lang="en-CA" dirty="0"/>
              <a:t>, and its </a:t>
            </a:r>
            <a:r>
              <a:rPr lang="en-CA" b="1" dirty="0"/>
              <a:t>intended use</a:t>
            </a:r>
          </a:p>
          <a:p>
            <a:r>
              <a:rPr lang="en-CA" dirty="0"/>
              <a:t>Carefully evaluate any anthropomorphizing of the automation, such as using speech to create a synthetic conversational partner, to ensure appropriate trust</a:t>
            </a:r>
          </a:p>
        </p:txBody>
      </p:sp>
    </p:spTree>
    <p:extLst>
      <p:ext uri="{BB962C8B-B14F-4D97-AF65-F5344CB8AC3E}">
        <p14:creationId xmlns:p14="http://schemas.microsoft.com/office/powerpoint/2010/main" val="2341333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E9F323-68C2-4E5E-8FA2-3D1C02948BB4}"/>
              </a:ext>
            </a:extLst>
          </p:cNvPr>
          <p:cNvPicPr/>
          <p:nvPr/>
        </p:nvPicPr>
        <p:blipFill rotWithShape="1">
          <a:blip r:embed="rId3" cstate="print">
            <a:extLst>
              <a:ext uri="{28A0092B-C50C-407E-A947-70E740481C1C}">
                <a14:useLocalDpi xmlns:a14="http://schemas.microsoft.com/office/drawing/2010/main" val="0"/>
              </a:ext>
            </a:extLst>
          </a:blip>
          <a:srcRect l="70" r="28572"/>
          <a:stretch/>
        </p:blipFill>
        <p:spPr bwMode="auto">
          <a:xfrm>
            <a:off x="720687" y="1952221"/>
            <a:ext cx="2647399" cy="3162778"/>
          </a:xfrm>
          <a:prstGeom prst="rect">
            <a:avLst/>
          </a:prstGeom>
          <a:noFill/>
          <a:extLst>
            <a:ext uri="{53640926-AAD7-44D8-BBD7-CCE9431645EC}">
              <a14:shadowObscured xmlns:a14="http://schemas.microsoft.com/office/drawing/2010/main"/>
            </a:ext>
          </a:extLst>
        </p:spPr>
      </p:pic>
      <p:pic>
        <p:nvPicPr>
          <p:cNvPr id="9" name="Picture 2">
            <a:extLst>
              <a:ext uri="{FF2B5EF4-FFF2-40B4-BE49-F238E27FC236}">
                <a16:creationId xmlns:a16="http://schemas.microsoft.com/office/drawing/2014/main" id="{7DB8D637-5A03-2C32-87D0-BDC250004BD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470" r="25282" b="-1"/>
          <a:stretch/>
        </p:blipFill>
        <p:spPr bwMode="auto">
          <a:xfrm>
            <a:off x="3463969" y="1952221"/>
            <a:ext cx="2647399" cy="31627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019 tesla model 3">
            <a:extLst>
              <a:ext uri="{FF2B5EF4-FFF2-40B4-BE49-F238E27FC236}">
                <a16:creationId xmlns:a16="http://schemas.microsoft.com/office/drawing/2014/main" id="{0DEBDA3B-13D2-B1AB-B5ED-0EDB3E3FE1D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119" r="25010" b="3"/>
          <a:stretch/>
        </p:blipFill>
        <p:spPr bwMode="auto">
          <a:xfrm>
            <a:off x="6207251" y="1952221"/>
            <a:ext cx="2647399" cy="3162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hit 1 million users in 5 days: Here's how long it took others to  reach that milestone | Technology News,The Indian Express">
            <a:extLst>
              <a:ext uri="{FF2B5EF4-FFF2-40B4-BE49-F238E27FC236}">
                <a16:creationId xmlns:a16="http://schemas.microsoft.com/office/drawing/2014/main" id="{CEC060F0-487D-49AD-F300-8EADC5FAA8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854" r="24690" b="2"/>
          <a:stretch/>
        </p:blipFill>
        <p:spPr bwMode="auto">
          <a:xfrm>
            <a:off x="8950534" y="1952221"/>
            <a:ext cx="2647399" cy="31627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5A3C5D-C487-BA2E-1F4B-D212C2A04A2B}"/>
              </a:ext>
            </a:extLst>
          </p:cNvPr>
          <p:cNvSpPr txBox="1"/>
          <p:nvPr/>
        </p:nvSpPr>
        <p:spPr>
          <a:xfrm>
            <a:off x="3393090" y="5112061"/>
            <a:ext cx="6094638" cy="215444"/>
          </a:xfrm>
          <a:prstGeom prst="rect">
            <a:avLst/>
          </a:prstGeom>
          <a:noFill/>
        </p:spPr>
        <p:txBody>
          <a:bodyPr wrap="square">
            <a:spAutoFit/>
          </a:bodyPr>
          <a:lstStyle/>
          <a:p>
            <a:r>
              <a:rPr lang="en-CA" sz="800" dirty="0">
                <a:solidFill>
                  <a:schemeClr val="tx1">
                    <a:lumMod val="50000"/>
                    <a:lumOff val="50000"/>
                  </a:schemeClr>
                </a:solidFill>
              </a:rPr>
              <a:t>https://en.m.wikipedia.org/wiki/File:Leitstand_2.jpg</a:t>
            </a:r>
          </a:p>
        </p:txBody>
      </p:sp>
      <p:sp>
        <p:nvSpPr>
          <p:cNvPr id="3" name="TextBox 2">
            <a:extLst>
              <a:ext uri="{FF2B5EF4-FFF2-40B4-BE49-F238E27FC236}">
                <a16:creationId xmlns:a16="http://schemas.microsoft.com/office/drawing/2014/main" id="{5FA5C60B-0CF5-7DA6-A95B-A347B8DCF2C0}"/>
              </a:ext>
            </a:extLst>
          </p:cNvPr>
          <p:cNvSpPr txBox="1"/>
          <p:nvPr/>
        </p:nvSpPr>
        <p:spPr>
          <a:xfrm>
            <a:off x="6159336" y="5112061"/>
            <a:ext cx="2587130" cy="338554"/>
          </a:xfrm>
          <a:prstGeom prst="rect">
            <a:avLst/>
          </a:prstGeom>
          <a:noFill/>
        </p:spPr>
        <p:txBody>
          <a:bodyPr wrap="square">
            <a:spAutoFit/>
          </a:bodyPr>
          <a:lstStyle/>
          <a:p>
            <a:r>
              <a:rPr lang="en-CA" sz="800" dirty="0">
                <a:solidFill>
                  <a:schemeClr val="tx1">
                    <a:lumMod val="50000"/>
                    <a:lumOff val="50000"/>
                  </a:schemeClr>
                </a:solidFill>
              </a:rPr>
              <a:t>https://www.teslasy.com/products/tesla-model-3-y-steering-wheel-fsd-autopilot-assist-ap-chip</a:t>
            </a:r>
          </a:p>
        </p:txBody>
      </p:sp>
    </p:spTree>
    <p:extLst>
      <p:ext uri="{BB962C8B-B14F-4D97-AF65-F5344CB8AC3E}">
        <p14:creationId xmlns:p14="http://schemas.microsoft.com/office/powerpoint/2010/main" val="469396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D580556-4FD4-48AB-8055-55BEB71A6A6E}"/>
              </a:ext>
            </a:extLst>
          </p:cNvPr>
          <p:cNvSpPr>
            <a:spLocks noGrp="1"/>
          </p:cNvSpPr>
          <p:nvPr>
            <p:ph idx="1"/>
          </p:nvPr>
        </p:nvSpPr>
        <p:spPr/>
        <p:txBody>
          <a:bodyPr/>
          <a:lstStyle/>
          <a:p>
            <a:endParaRPr lang="en-CA" dirty="0"/>
          </a:p>
        </p:txBody>
      </p:sp>
      <p:sp>
        <p:nvSpPr>
          <p:cNvPr id="7" name="Title 6">
            <a:extLst>
              <a:ext uri="{FF2B5EF4-FFF2-40B4-BE49-F238E27FC236}">
                <a16:creationId xmlns:a16="http://schemas.microsoft.com/office/drawing/2014/main" id="{B699D4A8-FED1-4B23-9E44-B87F199C8687}"/>
              </a:ext>
            </a:extLst>
          </p:cNvPr>
          <p:cNvSpPr>
            <a:spLocks noGrp="1"/>
          </p:cNvSpPr>
          <p:nvPr>
            <p:ph type="title"/>
          </p:nvPr>
        </p:nvSpPr>
        <p:spPr/>
        <p:txBody>
          <a:bodyPr/>
          <a:lstStyle/>
          <a:p>
            <a:endParaRPr lang="en-CA"/>
          </a:p>
        </p:txBody>
      </p:sp>
      <p:pic>
        <p:nvPicPr>
          <p:cNvPr id="9" name="Picture 8">
            <a:extLst>
              <a:ext uri="{FF2B5EF4-FFF2-40B4-BE49-F238E27FC236}">
                <a16:creationId xmlns:a16="http://schemas.microsoft.com/office/drawing/2014/main" id="{E235D6E9-05C5-4326-9943-5E97899F098F}"/>
              </a:ext>
            </a:extLst>
          </p:cNvPr>
          <p:cNvPicPr>
            <a:picLocks noChangeAspect="1"/>
          </p:cNvPicPr>
          <p:nvPr/>
        </p:nvPicPr>
        <p:blipFill>
          <a:blip r:embed="rId3"/>
          <a:stretch>
            <a:fillRect/>
          </a:stretch>
        </p:blipFill>
        <p:spPr>
          <a:xfrm>
            <a:off x="3080916" y="332943"/>
            <a:ext cx="6030167" cy="6192114"/>
          </a:xfrm>
          <a:prstGeom prst="rect">
            <a:avLst/>
          </a:prstGeom>
        </p:spPr>
      </p:pic>
      <p:sp>
        <p:nvSpPr>
          <p:cNvPr id="2" name="Oval 1">
            <a:extLst>
              <a:ext uri="{FF2B5EF4-FFF2-40B4-BE49-F238E27FC236}">
                <a16:creationId xmlns:a16="http://schemas.microsoft.com/office/drawing/2014/main" id="{B270B404-2252-E210-6553-662576C71A42}"/>
              </a:ext>
            </a:extLst>
          </p:cNvPr>
          <p:cNvSpPr/>
          <p:nvPr/>
        </p:nvSpPr>
        <p:spPr>
          <a:xfrm>
            <a:off x="5543550" y="332943"/>
            <a:ext cx="1273369" cy="921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Oval 2">
            <a:extLst>
              <a:ext uri="{FF2B5EF4-FFF2-40B4-BE49-F238E27FC236}">
                <a16:creationId xmlns:a16="http://schemas.microsoft.com/office/drawing/2014/main" id="{0D583C40-46AC-FB4A-41BC-51DEA836009D}"/>
              </a:ext>
            </a:extLst>
          </p:cNvPr>
          <p:cNvSpPr/>
          <p:nvPr/>
        </p:nvSpPr>
        <p:spPr>
          <a:xfrm>
            <a:off x="3298372" y="1690688"/>
            <a:ext cx="1273369" cy="921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62560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85C8-1763-4608-A5A5-E8FECEC8921D}"/>
              </a:ext>
            </a:extLst>
          </p:cNvPr>
          <p:cNvSpPr>
            <a:spLocks noGrp="1"/>
          </p:cNvSpPr>
          <p:nvPr>
            <p:ph type="title"/>
          </p:nvPr>
        </p:nvSpPr>
        <p:spPr/>
        <p:txBody>
          <a:bodyPr/>
          <a:lstStyle/>
          <a:p>
            <a:r>
              <a:rPr lang="en-CA" dirty="0"/>
              <a:t>Skill Loss and Job Satisfaction</a:t>
            </a:r>
          </a:p>
        </p:txBody>
      </p:sp>
      <p:sp>
        <p:nvSpPr>
          <p:cNvPr id="3" name="Content Placeholder 2">
            <a:extLst>
              <a:ext uri="{FF2B5EF4-FFF2-40B4-BE49-F238E27FC236}">
                <a16:creationId xmlns:a16="http://schemas.microsoft.com/office/drawing/2014/main" id="{637BACAC-142B-4D1D-A028-28FC240A283F}"/>
              </a:ext>
            </a:extLst>
          </p:cNvPr>
          <p:cNvSpPr>
            <a:spLocks noGrp="1"/>
          </p:cNvSpPr>
          <p:nvPr>
            <p:ph idx="1"/>
          </p:nvPr>
        </p:nvSpPr>
        <p:spPr>
          <a:xfrm>
            <a:off x="838200" y="1513010"/>
            <a:ext cx="11009923" cy="4762744"/>
          </a:xfrm>
        </p:spPr>
        <p:txBody>
          <a:bodyPr>
            <a:normAutofit/>
          </a:bodyPr>
          <a:lstStyle/>
          <a:p>
            <a:r>
              <a:rPr lang="en-CA" dirty="0"/>
              <a:t>Dependence on an automated system can leave you with degraded skills for tasks that were previously assigned to the operator</a:t>
            </a:r>
          </a:p>
          <a:p>
            <a:r>
              <a:rPr lang="en-CA" dirty="0"/>
              <a:t>New skills may also be needed for use of automation</a:t>
            </a:r>
          </a:p>
          <a:p>
            <a:pPr lvl="1"/>
            <a:r>
              <a:rPr lang="en-CA" dirty="0"/>
              <a:t>Monitoring of automation</a:t>
            </a:r>
          </a:p>
          <a:p>
            <a:pPr lvl="1"/>
            <a:r>
              <a:rPr lang="en-CA" dirty="0"/>
              <a:t>Error checking</a:t>
            </a:r>
          </a:p>
          <a:p>
            <a:pPr lvl="1"/>
            <a:r>
              <a:rPr lang="en-CA" dirty="0"/>
              <a:t>Problem solving and troubleshooting</a:t>
            </a:r>
          </a:p>
          <a:p>
            <a:pPr lvl="1"/>
            <a:r>
              <a:rPr lang="en-CA" dirty="0"/>
              <a:t>Training may be lacking for these skills</a:t>
            </a:r>
          </a:p>
          <a:p>
            <a:r>
              <a:rPr lang="en-CA" dirty="0"/>
              <a:t>Automation in workplaces can lead to decreased job satisfaction:</a:t>
            </a:r>
          </a:p>
          <a:p>
            <a:pPr lvl="1"/>
            <a:r>
              <a:rPr lang="en-CA" dirty="0"/>
              <a:t>Less “skill” needed</a:t>
            </a:r>
          </a:p>
          <a:p>
            <a:pPr lvl="1"/>
            <a:r>
              <a:rPr lang="en-CA" dirty="0"/>
              <a:t>Higher demands and lower decision latitude </a:t>
            </a:r>
          </a:p>
          <a:p>
            <a:pPr marL="914400" lvl="2" indent="0">
              <a:buNone/>
            </a:pPr>
            <a:endParaRPr lang="en-CA" dirty="0"/>
          </a:p>
        </p:txBody>
      </p:sp>
    </p:spTree>
    <p:extLst>
      <p:ext uri="{BB962C8B-B14F-4D97-AF65-F5344CB8AC3E}">
        <p14:creationId xmlns:p14="http://schemas.microsoft.com/office/powerpoint/2010/main" val="3228089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D580556-4FD4-48AB-8055-55BEB71A6A6E}"/>
              </a:ext>
            </a:extLst>
          </p:cNvPr>
          <p:cNvSpPr>
            <a:spLocks noGrp="1"/>
          </p:cNvSpPr>
          <p:nvPr>
            <p:ph idx="1"/>
          </p:nvPr>
        </p:nvSpPr>
        <p:spPr/>
        <p:txBody>
          <a:bodyPr/>
          <a:lstStyle/>
          <a:p>
            <a:endParaRPr lang="en-CA" dirty="0"/>
          </a:p>
        </p:txBody>
      </p:sp>
      <p:sp>
        <p:nvSpPr>
          <p:cNvPr id="7" name="Title 6">
            <a:extLst>
              <a:ext uri="{FF2B5EF4-FFF2-40B4-BE49-F238E27FC236}">
                <a16:creationId xmlns:a16="http://schemas.microsoft.com/office/drawing/2014/main" id="{B699D4A8-FED1-4B23-9E44-B87F199C8687}"/>
              </a:ext>
            </a:extLst>
          </p:cNvPr>
          <p:cNvSpPr>
            <a:spLocks noGrp="1"/>
          </p:cNvSpPr>
          <p:nvPr>
            <p:ph type="title"/>
          </p:nvPr>
        </p:nvSpPr>
        <p:spPr/>
        <p:txBody>
          <a:bodyPr/>
          <a:lstStyle/>
          <a:p>
            <a:endParaRPr lang="en-CA"/>
          </a:p>
        </p:txBody>
      </p:sp>
      <p:pic>
        <p:nvPicPr>
          <p:cNvPr id="9" name="Picture 8">
            <a:extLst>
              <a:ext uri="{FF2B5EF4-FFF2-40B4-BE49-F238E27FC236}">
                <a16:creationId xmlns:a16="http://schemas.microsoft.com/office/drawing/2014/main" id="{E235D6E9-05C5-4326-9943-5E97899F098F}"/>
              </a:ext>
            </a:extLst>
          </p:cNvPr>
          <p:cNvPicPr>
            <a:picLocks noChangeAspect="1"/>
          </p:cNvPicPr>
          <p:nvPr/>
        </p:nvPicPr>
        <p:blipFill>
          <a:blip r:embed="rId3"/>
          <a:stretch>
            <a:fillRect/>
          </a:stretch>
        </p:blipFill>
        <p:spPr>
          <a:xfrm>
            <a:off x="3080916" y="332943"/>
            <a:ext cx="6030167" cy="6192114"/>
          </a:xfrm>
          <a:prstGeom prst="rect">
            <a:avLst/>
          </a:prstGeom>
        </p:spPr>
      </p:pic>
    </p:spTree>
    <p:extLst>
      <p:ext uri="{BB962C8B-B14F-4D97-AF65-F5344CB8AC3E}">
        <p14:creationId xmlns:p14="http://schemas.microsoft.com/office/powerpoint/2010/main" val="3990449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85C8-1763-4608-A5A5-E8FECEC8921D}"/>
              </a:ext>
            </a:extLst>
          </p:cNvPr>
          <p:cNvSpPr>
            <a:spLocks noGrp="1"/>
          </p:cNvSpPr>
          <p:nvPr>
            <p:ph type="title"/>
          </p:nvPr>
        </p:nvSpPr>
        <p:spPr/>
        <p:txBody>
          <a:bodyPr/>
          <a:lstStyle/>
          <a:p>
            <a:r>
              <a:rPr lang="en-CA" dirty="0"/>
              <a:t>What other factors impact HAI?</a:t>
            </a:r>
          </a:p>
        </p:txBody>
      </p:sp>
      <p:sp>
        <p:nvSpPr>
          <p:cNvPr id="3" name="Content Placeholder 2">
            <a:extLst>
              <a:ext uri="{FF2B5EF4-FFF2-40B4-BE49-F238E27FC236}">
                <a16:creationId xmlns:a16="http://schemas.microsoft.com/office/drawing/2014/main" id="{637BACAC-142B-4D1D-A028-28FC240A283F}"/>
              </a:ext>
            </a:extLst>
          </p:cNvPr>
          <p:cNvSpPr>
            <a:spLocks noGrp="1"/>
          </p:cNvSpPr>
          <p:nvPr>
            <p:ph idx="1"/>
          </p:nvPr>
        </p:nvSpPr>
        <p:spPr>
          <a:xfrm>
            <a:off x="838200" y="1513010"/>
            <a:ext cx="11009923" cy="4762744"/>
          </a:xfrm>
        </p:spPr>
        <p:txBody>
          <a:bodyPr>
            <a:normAutofit/>
          </a:bodyPr>
          <a:lstStyle/>
          <a:p>
            <a:r>
              <a:rPr lang="en-CA" dirty="0"/>
              <a:t>Workload and Situation Awareness</a:t>
            </a:r>
          </a:p>
          <a:p>
            <a:r>
              <a:rPr lang="en-CA" dirty="0"/>
              <a:t>Loss of Human Cooperation</a:t>
            </a:r>
          </a:p>
          <a:p>
            <a:r>
              <a:rPr lang="en-CA" dirty="0"/>
              <a:t>Training and Certification</a:t>
            </a:r>
          </a:p>
          <a:p>
            <a:endParaRPr lang="en-CA" dirty="0"/>
          </a:p>
          <a:p>
            <a:r>
              <a:rPr lang="en-CA" dirty="0"/>
              <a:t>Loss of human cooperation: automation can take away cues that existed in human-to-human interactions</a:t>
            </a:r>
          </a:p>
          <a:p>
            <a:pPr lvl="1"/>
            <a:r>
              <a:rPr lang="en-CA" dirty="0"/>
              <a:t>Sound and tone of voice between pilots and air traffic controllers</a:t>
            </a:r>
          </a:p>
          <a:p>
            <a:pPr lvl="1"/>
            <a:r>
              <a:rPr lang="en-CA" dirty="0"/>
              <a:t>Automated phone menus / online digital chatbots</a:t>
            </a:r>
          </a:p>
          <a:p>
            <a:endParaRPr lang="en-CA" dirty="0"/>
          </a:p>
        </p:txBody>
      </p:sp>
    </p:spTree>
    <p:extLst>
      <p:ext uri="{BB962C8B-B14F-4D97-AF65-F5344CB8AC3E}">
        <p14:creationId xmlns:p14="http://schemas.microsoft.com/office/powerpoint/2010/main" val="3561391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85C8-1763-4608-A5A5-E8FECEC8921D}"/>
              </a:ext>
            </a:extLst>
          </p:cNvPr>
          <p:cNvSpPr>
            <a:spLocks noGrp="1"/>
          </p:cNvSpPr>
          <p:nvPr>
            <p:ph type="title"/>
          </p:nvPr>
        </p:nvSpPr>
        <p:spPr>
          <a:xfrm>
            <a:off x="1159328" y="2904217"/>
            <a:ext cx="9873343" cy="1325563"/>
          </a:xfrm>
        </p:spPr>
        <p:txBody>
          <a:bodyPr/>
          <a:lstStyle/>
          <a:p>
            <a:pPr algn="ctr"/>
            <a:r>
              <a:rPr lang="en-CA" dirty="0"/>
              <a:t>Types of Automation</a:t>
            </a:r>
          </a:p>
        </p:txBody>
      </p:sp>
    </p:spTree>
    <p:extLst>
      <p:ext uri="{BB962C8B-B14F-4D97-AF65-F5344CB8AC3E}">
        <p14:creationId xmlns:p14="http://schemas.microsoft.com/office/powerpoint/2010/main" val="2456011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8" name="Rectangle 1067">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Rectangle 1069">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2" name="Group 1071">
            <a:extLst>
              <a:ext uri="{FF2B5EF4-FFF2-40B4-BE49-F238E27FC236}">
                <a16:creationId xmlns:a16="http://schemas.microsoft.com/office/drawing/2014/main" id="{7F277EAE-FC73-4AE5-9BDB-0BE814F954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073" name="Oval 1072">
              <a:extLst>
                <a:ext uri="{FF2B5EF4-FFF2-40B4-BE49-F238E27FC236}">
                  <a16:creationId xmlns:a16="http://schemas.microsoft.com/office/drawing/2014/main" id="{66CC8DCE-8D82-400F-A315-4CD008FDA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Oval 1073">
              <a:extLst>
                <a:ext uri="{FF2B5EF4-FFF2-40B4-BE49-F238E27FC236}">
                  <a16:creationId xmlns:a16="http://schemas.microsoft.com/office/drawing/2014/main" id="{339B13E9-2F1D-489D-842D-20AC7313D1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74">
              <a:extLst>
                <a:ext uri="{FF2B5EF4-FFF2-40B4-BE49-F238E27FC236}">
                  <a16:creationId xmlns:a16="http://schemas.microsoft.com/office/drawing/2014/main" id="{1E7447BD-F39C-4290-8A87-E61FD98A28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75">
              <a:extLst>
                <a:ext uri="{FF2B5EF4-FFF2-40B4-BE49-F238E27FC236}">
                  <a16:creationId xmlns:a16="http://schemas.microsoft.com/office/drawing/2014/main" id="{AEB36854-40EE-40C4-A488-60EAA83B2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3" name="Oval 1076">
              <a:extLst>
                <a:ext uri="{FF2B5EF4-FFF2-40B4-BE49-F238E27FC236}">
                  <a16:creationId xmlns:a16="http://schemas.microsoft.com/office/drawing/2014/main" id="{77165098-3853-4969-9EAF-796B9751F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Oval 1077">
              <a:extLst>
                <a:ext uri="{FF2B5EF4-FFF2-40B4-BE49-F238E27FC236}">
                  <a16:creationId xmlns:a16="http://schemas.microsoft.com/office/drawing/2014/main" id="{A7EF9153-D515-4DA2-A63C-58C029830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5CE9F323-68C2-4E5E-8FA2-3D1C02948BB4}"/>
              </a:ext>
            </a:extLst>
          </p:cNvPr>
          <p:cNvPicPr/>
          <p:nvPr/>
        </p:nvPicPr>
        <p:blipFill rotWithShape="1">
          <a:blip r:embed="rId3" cstate="print">
            <a:extLst>
              <a:ext uri="{28A0092B-C50C-407E-A947-70E740481C1C}">
                <a14:useLocalDpi xmlns:a14="http://schemas.microsoft.com/office/drawing/2010/main" val="0"/>
              </a:ext>
            </a:extLst>
          </a:blip>
          <a:srcRect l="70" r="28572"/>
          <a:stretch/>
        </p:blipFill>
        <p:spPr bwMode="auto">
          <a:xfrm>
            <a:off x="720687" y="1952221"/>
            <a:ext cx="2647399" cy="3162778"/>
          </a:xfrm>
          <a:prstGeom prst="rect">
            <a:avLst/>
          </a:prstGeom>
          <a:noFill/>
          <a:extLst>
            <a:ext uri="{53640926-AAD7-44D8-BBD7-CCE9431645EC}">
              <a14:shadowObscured xmlns:a14="http://schemas.microsoft.com/office/drawing/2010/main"/>
            </a:ext>
          </a:extLst>
        </p:spPr>
      </p:pic>
      <p:grpSp>
        <p:nvGrpSpPr>
          <p:cNvPr id="1080" name="Group 107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0585" y="561296"/>
            <a:ext cx="304800" cy="429768"/>
            <a:chOff x="215328" y="-46937"/>
            <a:chExt cx="304800" cy="2773841"/>
          </a:xfrm>
        </p:grpSpPr>
        <p:cxnSp>
          <p:nvCxnSpPr>
            <p:cNvPr id="1081" name="Straight Connector 108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2" name="Straight Connector 108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3" name="Straight Connector 108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9" name="Picture 2">
            <a:extLst>
              <a:ext uri="{FF2B5EF4-FFF2-40B4-BE49-F238E27FC236}">
                <a16:creationId xmlns:a16="http://schemas.microsoft.com/office/drawing/2014/main" id="{7DB8D637-5A03-2C32-87D0-BDC250004BD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470" r="25282" b="-1"/>
          <a:stretch/>
        </p:blipFill>
        <p:spPr bwMode="auto">
          <a:xfrm>
            <a:off x="3463969" y="1952221"/>
            <a:ext cx="2647399" cy="31627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019 tesla model 3">
            <a:extLst>
              <a:ext uri="{FF2B5EF4-FFF2-40B4-BE49-F238E27FC236}">
                <a16:creationId xmlns:a16="http://schemas.microsoft.com/office/drawing/2014/main" id="{0DEBDA3B-13D2-B1AB-B5ED-0EDB3E3FE1D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119" r="25010" b="3"/>
          <a:stretch/>
        </p:blipFill>
        <p:spPr bwMode="auto">
          <a:xfrm>
            <a:off x="6207251" y="1952221"/>
            <a:ext cx="2647399" cy="3162778"/>
          </a:xfrm>
          <a:prstGeom prst="rect">
            <a:avLst/>
          </a:prstGeom>
          <a:noFill/>
          <a:extLst>
            <a:ext uri="{909E8E84-426E-40DD-AFC4-6F175D3DCCD1}">
              <a14:hiddenFill xmlns:a14="http://schemas.microsoft.com/office/drawing/2010/main">
                <a:solidFill>
                  <a:srgbClr val="FFFFFF"/>
                </a:solidFill>
              </a14:hiddenFill>
            </a:ext>
          </a:extLst>
        </p:spPr>
      </p:pic>
      <p:sp>
        <p:nvSpPr>
          <p:cNvPr id="1086" name="Rectangle 1085">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8" name="Group 1087">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089" name="Straight Connector 1088">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1028" name="Picture 4" descr="ChatGPT hit 1 million users in 5 days: Here's how long it took others to  reach that milestone | Technology News,The Indian Express">
            <a:extLst>
              <a:ext uri="{FF2B5EF4-FFF2-40B4-BE49-F238E27FC236}">
                <a16:creationId xmlns:a16="http://schemas.microsoft.com/office/drawing/2014/main" id="{CEC060F0-487D-49AD-F300-8EADC5FAA8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854" r="24690" b="2"/>
          <a:stretch/>
        </p:blipFill>
        <p:spPr bwMode="auto">
          <a:xfrm>
            <a:off x="8950534" y="1952221"/>
            <a:ext cx="2647399" cy="3162778"/>
          </a:xfrm>
          <a:prstGeom prst="rect">
            <a:avLst/>
          </a:prstGeom>
          <a:noFill/>
          <a:extLst>
            <a:ext uri="{909E8E84-426E-40DD-AFC4-6F175D3DCCD1}">
              <a14:hiddenFill xmlns:a14="http://schemas.microsoft.com/office/drawing/2010/main">
                <a:solidFill>
                  <a:srgbClr val="FFFFFF"/>
                </a:solidFill>
              </a14:hiddenFill>
            </a:ext>
          </a:extLst>
        </p:spPr>
      </p:pic>
      <p:sp>
        <p:nvSpPr>
          <p:cNvPr id="1094" name="Rectangle 1093">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6" name="Group 1095">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97" name="Straight Connector 1096">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67C246CA-FB9F-D671-603D-F2A339877F44}"/>
              </a:ext>
            </a:extLst>
          </p:cNvPr>
          <p:cNvSpPr txBox="1"/>
          <p:nvPr/>
        </p:nvSpPr>
        <p:spPr>
          <a:xfrm>
            <a:off x="3393090" y="5112061"/>
            <a:ext cx="6094638" cy="215444"/>
          </a:xfrm>
          <a:prstGeom prst="rect">
            <a:avLst/>
          </a:prstGeom>
          <a:noFill/>
        </p:spPr>
        <p:txBody>
          <a:bodyPr wrap="square">
            <a:spAutoFit/>
          </a:bodyPr>
          <a:lstStyle/>
          <a:p>
            <a:r>
              <a:rPr lang="en-CA" sz="800" dirty="0">
                <a:solidFill>
                  <a:schemeClr val="tx1">
                    <a:lumMod val="50000"/>
                    <a:lumOff val="50000"/>
                  </a:schemeClr>
                </a:solidFill>
              </a:rPr>
              <a:t>https://en.m.wikipedia.org/wiki/File:Leitstand_2.jpg</a:t>
            </a:r>
          </a:p>
        </p:txBody>
      </p:sp>
      <p:sp>
        <p:nvSpPr>
          <p:cNvPr id="5" name="TextBox 4">
            <a:extLst>
              <a:ext uri="{FF2B5EF4-FFF2-40B4-BE49-F238E27FC236}">
                <a16:creationId xmlns:a16="http://schemas.microsoft.com/office/drawing/2014/main" id="{29A6CB4E-D2F9-0428-25C7-B22D77E28B2E}"/>
              </a:ext>
            </a:extLst>
          </p:cNvPr>
          <p:cNvSpPr txBox="1"/>
          <p:nvPr/>
        </p:nvSpPr>
        <p:spPr>
          <a:xfrm>
            <a:off x="6159336" y="5112061"/>
            <a:ext cx="2587130" cy="338554"/>
          </a:xfrm>
          <a:prstGeom prst="rect">
            <a:avLst/>
          </a:prstGeom>
          <a:noFill/>
        </p:spPr>
        <p:txBody>
          <a:bodyPr wrap="square">
            <a:spAutoFit/>
          </a:bodyPr>
          <a:lstStyle/>
          <a:p>
            <a:r>
              <a:rPr lang="en-CA" sz="800" dirty="0">
                <a:solidFill>
                  <a:schemeClr val="tx1">
                    <a:lumMod val="50000"/>
                    <a:lumOff val="50000"/>
                  </a:schemeClr>
                </a:solidFill>
              </a:rPr>
              <a:t>https://www.teslasy.com/products/tesla-model-3-y-steering-wheel-fsd-autopilot-assist-ap-chip</a:t>
            </a:r>
          </a:p>
        </p:txBody>
      </p:sp>
    </p:spTree>
    <p:extLst>
      <p:ext uri="{BB962C8B-B14F-4D97-AF65-F5344CB8AC3E}">
        <p14:creationId xmlns:p14="http://schemas.microsoft.com/office/powerpoint/2010/main" val="52844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7A80-6190-4594-A809-CF608F09F45D}"/>
              </a:ext>
            </a:extLst>
          </p:cNvPr>
          <p:cNvSpPr>
            <a:spLocks noGrp="1"/>
          </p:cNvSpPr>
          <p:nvPr>
            <p:ph type="title"/>
          </p:nvPr>
        </p:nvSpPr>
        <p:spPr/>
        <p:txBody>
          <a:bodyPr/>
          <a:lstStyle/>
          <a:p>
            <a:r>
              <a:rPr lang="en-CA" dirty="0"/>
              <a:t>Types of Automation (Parasuraman, Sheridan, </a:t>
            </a:r>
            <a:r>
              <a:rPr lang="en-CA" dirty="0" err="1"/>
              <a:t>Wickens</a:t>
            </a:r>
            <a:r>
              <a:rPr lang="en-CA" dirty="0"/>
              <a:t>, 2000)</a:t>
            </a:r>
          </a:p>
        </p:txBody>
      </p:sp>
      <p:sp>
        <p:nvSpPr>
          <p:cNvPr id="4" name="Rectangle 3">
            <a:extLst>
              <a:ext uri="{FF2B5EF4-FFF2-40B4-BE49-F238E27FC236}">
                <a16:creationId xmlns:a16="http://schemas.microsoft.com/office/drawing/2014/main" id="{A22A6F2A-8BB4-4250-9077-1F32520B7C92}"/>
              </a:ext>
            </a:extLst>
          </p:cNvPr>
          <p:cNvSpPr/>
          <p:nvPr/>
        </p:nvSpPr>
        <p:spPr>
          <a:xfrm>
            <a:off x="1891324" y="2553675"/>
            <a:ext cx="1516184" cy="10462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1600" dirty="0"/>
              <a:t>Sensory Processing</a:t>
            </a:r>
          </a:p>
        </p:txBody>
      </p:sp>
      <p:sp>
        <p:nvSpPr>
          <p:cNvPr id="5" name="Rectangle 4">
            <a:extLst>
              <a:ext uri="{FF2B5EF4-FFF2-40B4-BE49-F238E27FC236}">
                <a16:creationId xmlns:a16="http://schemas.microsoft.com/office/drawing/2014/main" id="{6CF65B61-1ED9-469C-83AD-DFE961A1C2FA}"/>
              </a:ext>
            </a:extLst>
          </p:cNvPr>
          <p:cNvSpPr/>
          <p:nvPr/>
        </p:nvSpPr>
        <p:spPr>
          <a:xfrm>
            <a:off x="3989755" y="2553675"/>
            <a:ext cx="1516184" cy="10462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1600" dirty="0"/>
              <a:t>Perception / Working Memory</a:t>
            </a:r>
          </a:p>
        </p:txBody>
      </p:sp>
      <p:sp>
        <p:nvSpPr>
          <p:cNvPr id="6" name="Rectangle 5">
            <a:extLst>
              <a:ext uri="{FF2B5EF4-FFF2-40B4-BE49-F238E27FC236}">
                <a16:creationId xmlns:a16="http://schemas.microsoft.com/office/drawing/2014/main" id="{699D80A5-8DFA-4BA3-A626-17A100D270A9}"/>
              </a:ext>
            </a:extLst>
          </p:cNvPr>
          <p:cNvSpPr/>
          <p:nvPr/>
        </p:nvSpPr>
        <p:spPr>
          <a:xfrm>
            <a:off x="6088186" y="2551721"/>
            <a:ext cx="1516184" cy="10462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1600" dirty="0"/>
              <a:t>Decision Making</a:t>
            </a:r>
          </a:p>
        </p:txBody>
      </p:sp>
      <p:sp>
        <p:nvSpPr>
          <p:cNvPr id="7" name="Rectangle 6">
            <a:extLst>
              <a:ext uri="{FF2B5EF4-FFF2-40B4-BE49-F238E27FC236}">
                <a16:creationId xmlns:a16="http://schemas.microsoft.com/office/drawing/2014/main" id="{0CFB5F5D-6F00-40B5-AA79-998FC115C8CF}"/>
              </a:ext>
            </a:extLst>
          </p:cNvPr>
          <p:cNvSpPr/>
          <p:nvPr/>
        </p:nvSpPr>
        <p:spPr>
          <a:xfrm>
            <a:off x="8186617" y="2551720"/>
            <a:ext cx="1516184" cy="10462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1600" dirty="0"/>
              <a:t>Response Selection</a:t>
            </a:r>
          </a:p>
        </p:txBody>
      </p:sp>
      <p:cxnSp>
        <p:nvCxnSpPr>
          <p:cNvPr id="9" name="Straight Arrow Connector 8">
            <a:extLst>
              <a:ext uri="{FF2B5EF4-FFF2-40B4-BE49-F238E27FC236}">
                <a16:creationId xmlns:a16="http://schemas.microsoft.com/office/drawing/2014/main" id="{60D4A026-1D93-47AD-860C-3ACADDD1AC2B}"/>
              </a:ext>
            </a:extLst>
          </p:cNvPr>
          <p:cNvCxnSpPr>
            <a:stCxn id="4" idx="3"/>
            <a:endCxn id="5" idx="1"/>
          </p:cNvCxnSpPr>
          <p:nvPr/>
        </p:nvCxnSpPr>
        <p:spPr>
          <a:xfrm>
            <a:off x="3407508" y="3076819"/>
            <a:ext cx="5822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9DC0DC42-41B8-43FE-A488-1A158D70B361}"/>
              </a:ext>
            </a:extLst>
          </p:cNvPr>
          <p:cNvCxnSpPr>
            <a:cxnSpLocks/>
          </p:cNvCxnSpPr>
          <p:nvPr/>
        </p:nvCxnSpPr>
        <p:spPr>
          <a:xfrm>
            <a:off x="5505939" y="3066561"/>
            <a:ext cx="5822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FB5FCED-25D0-493F-B35E-4AF396E95F51}"/>
              </a:ext>
            </a:extLst>
          </p:cNvPr>
          <p:cNvCxnSpPr>
            <a:cxnSpLocks/>
          </p:cNvCxnSpPr>
          <p:nvPr/>
        </p:nvCxnSpPr>
        <p:spPr>
          <a:xfrm>
            <a:off x="7604370" y="3026507"/>
            <a:ext cx="5822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2E63414-BFBB-4889-8210-295390AC645A}"/>
              </a:ext>
            </a:extLst>
          </p:cNvPr>
          <p:cNvSpPr txBox="1"/>
          <p:nvPr/>
        </p:nvSpPr>
        <p:spPr>
          <a:xfrm>
            <a:off x="1680307" y="2038838"/>
            <a:ext cx="5114990" cy="369332"/>
          </a:xfrm>
          <a:prstGeom prst="rect">
            <a:avLst/>
          </a:prstGeom>
          <a:noFill/>
        </p:spPr>
        <p:txBody>
          <a:bodyPr wrap="none" rtlCol="0">
            <a:spAutoFit/>
          </a:bodyPr>
          <a:lstStyle/>
          <a:p>
            <a:r>
              <a:rPr lang="en-CA" b="1" dirty="0"/>
              <a:t>Four-stage Model of Human Information Processing</a:t>
            </a:r>
          </a:p>
        </p:txBody>
      </p:sp>
      <p:sp>
        <p:nvSpPr>
          <p:cNvPr id="13" name="Rectangle 12">
            <a:extLst>
              <a:ext uri="{FF2B5EF4-FFF2-40B4-BE49-F238E27FC236}">
                <a16:creationId xmlns:a16="http://schemas.microsoft.com/office/drawing/2014/main" id="{E7383BA5-3834-4B35-A22A-DED80CA8D8A0}"/>
              </a:ext>
            </a:extLst>
          </p:cNvPr>
          <p:cNvSpPr/>
          <p:nvPr/>
        </p:nvSpPr>
        <p:spPr>
          <a:xfrm>
            <a:off x="1891324" y="4567113"/>
            <a:ext cx="1516184" cy="10462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1600" dirty="0"/>
              <a:t>Information Acquisition</a:t>
            </a:r>
          </a:p>
        </p:txBody>
      </p:sp>
      <p:sp>
        <p:nvSpPr>
          <p:cNvPr id="14" name="Rectangle 13">
            <a:extLst>
              <a:ext uri="{FF2B5EF4-FFF2-40B4-BE49-F238E27FC236}">
                <a16:creationId xmlns:a16="http://schemas.microsoft.com/office/drawing/2014/main" id="{A5DF0491-B528-47DC-A8EA-56B468723CA6}"/>
              </a:ext>
            </a:extLst>
          </p:cNvPr>
          <p:cNvSpPr/>
          <p:nvPr/>
        </p:nvSpPr>
        <p:spPr>
          <a:xfrm>
            <a:off x="3989755" y="4567113"/>
            <a:ext cx="1516184" cy="10462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1600" dirty="0"/>
              <a:t>Information Analysis</a:t>
            </a:r>
          </a:p>
        </p:txBody>
      </p:sp>
      <p:sp>
        <p:nvSpPr>
          <p:cNvPr id="15" name="Rectangle 14">
            <a:extLst>
              <a:ext uri="{FF2B5EF4-FFF2-40B4-BE49-F238E27FC236}">
                <a16:creationId xmlns:a16="http://schemas.microsoft.com/office/drawing/2014/main" id="{86840FD2-BF3B-467D-A607-22872F083AE0}"/>
              </a:ext>
            </a:extLst>
          </p:cNvPr>
          <p:cNvSpPr/>
          <p:nvPr/>
        </p:nvSpPr>
        <p:spPr>
          <a:xfrm>
            <a:off x="6088186" y="4565159"/>
            <a:ext cx="1516184" cy="10462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1600" dirty="0"/>
              <a:t>Decision and Action Selection</a:t>
            </a:r>
          </a:p>
        </p:txBody>
      </p:sp>
      <p:sp>
        <p:nvSpPr>
          <p:cNvPr id="16" name="Rectangle 15">
            <a:extLst>
              <a:ext uri="{FF2B5EF4-FFF2-40B4-BE49-F238E27FC236}">
                <a16:creationId xmlns:a16="http://schemas.microsoft.com/office/drawing/2014/main" id="{4C275964-ED98-468E-A56D-6A93F6B0A49D}"/>
              </a:ext>
            </a:extLst>
          </p:cNvPr>
          <p:cNvSpPr/>
          <p:nvPr/>
        </p:nvSpPr>
        <p:spPr>
          <a:xfrm>
            <a:off x="8186617" y="4565158"/>
            <a:ext cx="1516184" cy="10462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1600" dirty="0"/>
              <a:t>Action Implementation</a:t>
            </a:r>
          </a:p>
        </p:txBody>
      </p:sp>
      <p:cxnSp>
        <p:nvCxnSpPr>
          <p:cNvPr id="17" name="Straight Arrow Connector 16">
            <a:extLst>
              <a:ext uri="{FF2B5EF4-FFF2-40B4-BE49-F238E27FC236}">
                <a16:creationId xmlns:a16="http://schemas.microsoft.com/office/drawing/2014/main" id="{C0DAF9CB-608C-4415-98F9-89789BC7A530}"/>
              </a:ext>
            </a:extLst>
          </p:cNvPr>
          <p:cNvCxnSpPr>
            <a:stCxn id="13" idx="3"/>
            <a:endCxn id="14" idx="1"/>
          </p:cNvCxnSpPr>
          <p:nvPr/>
        </p:nvCxnSpPr>
        <p:spPr>
          <a:xfrm>
            <a:off x="3407508" y="5090257"/>
            <a:ext cx="5822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58B0A6D-0B40-44D3-98D1-E657E3E90283}"/>
              </a:ext>
            </a:extLst>
          </p:cNvPr>
          <p:cNvCxnSpPr>
            <a:cxnSpLocks/>
          </p:cNvCxnSpPr>
          <p:nvPr/>
        </p:nvCxnSpPr>
        <p:spPr>
          <a:xfrm>
            <a:off x="5505939" y="5079999"/>
            <a:ext cx="5822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F09CAFD2-1804-4507-B693-70371AE82F66}"/>
              </a:ext>
            </a:extLst>
          </p:cNvPr>
          <p:cNvCxnSpPr>
            <a:cxnSpLocks/>
          </p:cNvCxnSpPr>
          <p:nvPr/>
        </p:nvCxnSpPr>
        <p:spPr>
          <a:xfrm>
            <a:off x="7604370" y="5039945"/>
            <a:ext cx="5822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6A67C4DC-E67C-4B6A-9CB0-32D729FEEA6F}"/>
              </a:ext>
            </a:extLst>
          </p:cNvPr>
          <p:cNvSpPr txBox="1"/>
          <p:nvPr/>
        </p:nvSpPr>
        <p:spPr>
          <a:xfrm>
            <a:off x="1680307" y="4052276"/>
            <a:ext cx="4043158" cy="338554"/>
          </a:xfrm>
          <a:prstGeom prst="rect">
            <a:avLst/>
          </a:prstGeom>
          <a:noFill/>
        </p:spPr>
        <p:txBody>
          <a:bodyPr wrap="square" rtlCol="0">
            <a:spAutoFit/>
          </a:bodyPr>
          <a:lstStyle/>
          <a:p>
            <a:r>
              <a:rPr lang="en-CA" sz="1600" b="1" dirty="0"/>
              <a:t>System functions that can be automated</a:t>
            </a:r>
          </a:p>
        </p:txBody>
      </p:sp>
    </p:spTree>
    <p:extLst>
      <p:ext uri="{BB962C8B-B14F-4D97-AF65-F5344CB8AC3E}">
        <p14:creationId xmlns:p14="http://schemas.microsoft.com/office/powerpoint/2010/main" val="3445155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383B8-EC98-44A6-9D68-2B3FFAEBD725}"/>
              </a:ext>
            </a:extLst>
          </p:cNvPr>
          <p:cNvSpPr>
            <a:spLocks noGrp="1"/>
          </p:cNvSpPr>
          <p:nvPr>
            <p:ph type="title"/>
          </p:nvPr>
        </p:nvSpPr>
        <p:spPr/>
        <p:txBody>
          <a:bodyPr>
            <a:normAutofit fontScale="90000"/>
          </a:bodyPr>
          <a:lstStyle/>
          <a:p>
            <a:r>
              <a:rPr lang="en-CA" dirty="0"/>
              <a:t>Sheridan and </a:t>
            </a:r>
            <a:r>
              <a:rPr lang="en-CA" dirty="0" err="1"/>
              <a:t>Verplank’s</a:t>
            </a:r>
            <a:r>
              <a:rPr lang="en-CA" dirty="0"/>
              <a:t> 10 Levels of Automation of </a:t>
            </a:r>
            <a:r>
              <a:rPr lang="en-CA" b="1" dirty="0"/>
              <a:t>Decision and Action Selection </a:t>
            </a:r>
            <a:r>
              <a:rPr lang="en-CA" dirty="0"/>
              <a:t>(1978)</a:t>
            </a:r>
          </a:p>
        </p:txBody>
      </p:sp>
      <p:sp>
        <p:nvSpPr>
          <p:cNvPr id="5" name="Content Placeholder 4">
            <a:extLst>
              <a:ext uri="{FF2B5EF4-FFF2-40B4-BE49-F238E27FC236}">
                <a16:creationId xmlns:a16="http://schemas.microsoft.com/office/drawing/2014/main" id="{6BE023EF-AB99-46B2-90B2-D3711077DC3D}"/>
              </a:ext>
            </a:extLst>
          </p:cNvPr>
          <p:cNvSpPr>
            <a:spLocks noGrp="1"/>
          </p:cNvSpPr>
          <p:nvPr>
            <p:ph idx="1"/>
          </p:nvPr>
        </p:nvSpPr>
        <p:spPr/>
        <p:txBody>
          <a:bodyPr/>
          <a:lstStyle/>
          <a:p>
            <a:endParaRPr lang="en-CA" dirty="0"/>
          </a:p>
        </p:txBody>
      </p:sp>
      <p:pic>
        <p:nvPicPr>
          <p:cNvPr id="6" name="Picture 5">
            <a:extLst>
              <a:ext uri="{FF2B5EF4-FFF2-40B4-BE49-F238E27FC236}">
                <a16:creationId xmlns:a16="http://schemas.microsoft.com/office/drawing/2014/main" id="{97D0983E-F7DC-45B5-8AC0-BFDA4CA12CAF}"/>
              </a:ext>
            </a:extLst>
          </p:cNvPr>
          <p:cNvPicPr>
            <a:picLocks noChangeAspect="1"/>
          </p:cNvPicPr>
          <p:nvPr/>
        </p:nvPicPr>
        <p:blipFill>
          <a:blip r:embed="rId3"/>
          <a:stretch>
            <a:fillRect/>
          </a:stretch>
        </p:blipFill>
        <p:spPr>
          <a:xfrm>
            <a:off x="1408112" y="1747471"/>
            <a:ext cx="8877343" cy="4667250"/>
          </a:xfrm>
          <a:prstGeom prst="rect">
            <a:avLst/>
          </a:prstGeom>
        </p:spPr>
      </p:pic>
    </p:spTree>
    <p:extLst>
      <p:ext uri="{BB962C8B-B14F-4D97-AF65-F5344CB8AC3E}">
        <p14:creationId xmlns:p14="http://schemas.microsoft.com/office/powerpoint/2010/main" val="3120891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2A3D-CF6F-46F2-9563-04C9BD0E9E54}"/>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E2C7079B-1D2E-455C-B192-797D12C4A97B}"/>
              </a:ext>
            </a:extLst>
          </p:cNvPr>
          <p:cNvSpPr>
            <a:spLocks noGrp="1"/>
          </p:cNvSpPr>
          <p:nvPr>
            <p:ph idx="1"/>
          </p:nvPr>
        </p:nvSpPr>
        <p:spPr/>
        <p:txBody>
          <a:bodyPr/>
          <a:lstStyle/>
          <a:p>
            <a:endParaRPr lang="en-CA"/>
          </a:p>
        </p:txBody>
      </p:sp>
      <p:sp>
        <p:nvSpPr>
          <p:cNvPr id="4" name="Slide Number Placeholder 3">
            <a:extLst>
              <a:ext uri="{FF2B5EF4-FFF2-40B4-BE49-F238E27FC236}">
                <a16:creationId xmlns:a16="http://schemas.microsoft.com/office/drawing/2014/main" id="{05A3FBB5-5425-41CA-935F-86A981C5DAFE}"/>
              </a:ext>
            </a:extLst>
          </p:cNvPr>
          <p:cNvSpPr>
            <a:spLocks noGrp="1"/>
          </p:cNvSpPr>
          <p:nvPr>
            <p:ph type="sldNum" sz="quarter" idx="12"/>
          </p:nvPr>
        </p:nvSpPr>
        <p:spPr/>
        <p:txBody>
          <a:bodyPr/>
          <a:lstStyle/>
          <a:p>
            <a:fld id="{BE698E63-3BBE-438A-84EA-CA7C1B20A6CD}" type="slidenum">
              <a:rPr lang="en-US" smtClean="0"/>
              <a:t>32</a:t>
            </a:fld>
            <a:endParaRPr lang="en-US"/>
          </a:p>
        </p:txBody>
      </p:sp>
      <p:pic>
        <p:nvPicPr>
          <p:cNvPr id="6" name="Picture 5">
            <a:extLst>
              <a:ext uri="{FF2B5EF4-FFF2-40B4-BE49-F238E27FC236}">
                <a16:creationId xmlns:a16="http://schemas.microsoft.com/office/drawing/2014/main" id="{370136DA-FE52-4F32-8D17-0C448AF59F66}"/>
              </a:ext>
            </a:extLst>
          </p:cNvPr>
          <p:cNvPicPr>
            <a:picLocks noChangeAspect="1"/>
          </p:cNvPicPr>
          <p:nvPr/>
        </p:nvPicPr>
        <p:blipFill>
          <a:blip r:embed="rId2"/>
          <a:stretch>
            <a:fillRect/>
          </a:stretch>
        </p:blipFill>
        <p:spPr>
          <a:xfrm>
            <a:off x="2143310" y="0"/>
            <a:ext cx="7905379" cy="6858000"/>
          </a:xfrm>
          <a:prstGeom prst="rect">
            <a:avLst/>
          </a:prstGeom>
        </p:spPr>
      </p:pic>
    </p:spTree>
    <p:extLst>
      <p:ext uri="{BB962C8B-B14F-4D97-AF65-F5344CB8AC3E}">
        <p14:creationId xmlns:p14="http://schemas.microsoft.com/office/powerpoint/2010/main" val="1502464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697230" y="-14288"/>
            <a:ext cx="10515600" cy="1325563"/>
          </a:xfrm>
        </p:spPr>
        <p:txBody>
          <a:bodyPr>
            <a:normAutofit/>
          </a:bodyPr>
          <a:lstStyle/>
          <a:p>
            <a:r>
              <a:rPr lang="en-US" altLang="en-US" dirty="0"/>
              <a:t>Levels of Automation</a:t>
            </a:r>
          </a:p>
        </p:txBody>
      </p:sp>
      <p:sp>
        <p:nvSpPr>
          <p:cNvPr id="10" name="Slide Number Placeholder 2"/>
          <p:cNvSpPr>
            <a:spLocks noGrp="1"/>
          </p:cNvSpPr>
          <p:nvPr>
            <p:ph type="sldNum" sz="quarter" idx="12"/>
          </p:nvPr>
        </p:nvSpPr>
        <p:spPr/>
        <p:txBody>
          <a:bodyPr/>
          <a:lstStyle/>
          <a:p>
            <a:fld id="{DAA62938-6B73-4267-A8DA-BBCF0575F48F}" type="slidenum">
              <a:rPr lang="en-US" smtClean="0"/>
              <a:pPr/>
              <a:t>33</a:t>
            </a:fld>
            <a:endParaRPr lang="en-US" dirty="0"/>
          </a:p>
        </p:txBody>
      </p:sp>
      <p:pic>
        <p:nvPicPr>
          <p:cNvPr id="6" name="Picture 5">
            <a:extLst>
              <a:ext uri="{FF2B5EF4-FFF2-40B4-BE49-F238E27FC236}">
                <a16:creationId xmlns:a16="http://schemas.microsoft.com/office/drawing/2014/main" id="{EA25EA38-4D5F-41CE-A228-24DA87B72A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83" y="1836234"/>
            <a:ext cx="11410889" cy="428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16E2E227-E4B2-40C9-B9F8-92CDB3C41192}"/>
              </a:ext>
            </a:extLst>
          </p:cNvPr>
          <p:cNvSpPr/>
          <p:nvPr/>
        </p:nvSpPr>
        <p:spPr>
          <a:xfrm>
            <a:off x="430984" y="1416479"/>
            <a:ext cx="5362109" cy="369332"/>
          </a:xfrm>
          <a:prstGeom prst="rect">
            <a:avLst/>
          </a:prstGeom>
        </p:spPr>
        <p:txBody>
          <a:bodyPr wrap="none">
            <a:spAutoFit/>
          </a:bodyPr>
          <a:lstStyle/>
          <a:p>
            <a:r>
              <a:rPr lang="en-US" altLang="en-US" dirty="0" err="1"/>
              <a:t>Endsley</a:t>
            </a:r>
            <a:r>
              <a:rPr lang="en-US" altLang="en-US" dirty="0"/>
              <a:t> &amp; </a:t>
            </a:r>
            <a:r>
              <a:rPr lang="en-US" altLang="en-US" dirty="0" err="1"/>
              <a:t>Kaber</a:t>
            </a:r>
            <a:r>
              <a:rPr lang="en-US" altLang="en-US" dirty="0"/>
              <a:t> (1999)’s Discrete Levels of Automation</a:t>
            </a:r>
          </a:p>
        </p:txBody>
      </p:sp>
    </p:spTree>
    <p:extLst>
      <p:ext uri="{BB962C8B-B14F-4D97-AF65-F5344CB8AC3E}">
        <p14:creationId xmlns:p14="http://schemas.microsoft.com/office/powerpoint/2010/main" val="3804453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697230" y="-14288"/>
            <a:ext cx="10515600" cy="1325563"/>
          </a:xfrm>
        </p:spPr>
        <p:txBody>
          <a:bodyPr>
            <a:normAutofit/>
          </a:bodyPr>
          <a:lstStyle/>
          <a:p>
            <a:r>
              <a:rPr lang="en-US" altLang="en-US" dirty="0"/>
              <a:t>Tools, Prostheses, and Agents</a:t>
            </a:r>
          </a:p>
        </p:txBody>
      </p:sp>
      <p:sp>
        <p:nvSpPr>
          <p:cNvPr id="10" name="Slide Number Placeholder 2"/>
          <p:cNvSpPr>
            <a:spLocks noGrp="1"/>
          </p:cNvSpPr>
          <p:nvPr>
            <p:ph type="sldNum" sz="quarter" idx="12"/>
          </p:nvPr>
        </p:nvSpPr>
        <p:spPr/>
        <p:txBody>
          <a:bodyPr/>
          <a:lstStyle/>
          <a:p>
            <a:fld id="{DAA62938-6B73-4267-A8DA-BBCF0575F48F}" type="slidenum">
              <a:rPr lang="en-US" smtClean="0"/>
              <a:pPr/>
              <a:t>34</a:t>
            </a:fld>
            <a:endParaRPr lang="en-US" dirty="0"/>
          </a:p>
        </p:txBody>
      </p:sp>
      <p:sp>
        <p:nvSpPr>
          <p:cNvPr id="7" name="Content Placeholder 2">
            <a:extLst>
              <a:ext uri="{FF2B5EF4-FFF2-40B4-BE49-F238E27FC236}">
                <a16:creationId xmlns:a16="http://schemas.microsoft.com/office/drawing/2014/main" id="{A99EC620-16D7-482E-9062-5383882CA22B}"/>
              </a:ext>
            </a:extLst>
          </p:cNvPr>
          <p:cNvSpPr>
            <a:spLocks noGrp="1"/>
          </p:cNvSpPr>
          <p:nvPr>
            <p:ph idx="1"/>
          </p:nvPr>
        </p:nvSpPr>
        <p:spPr>
          <a:xfrm>
            <a:off x="291193" y="1167493"/>
            <a:ext cx="7252607" cy="5188857"/>
          </a:xfrm>
        </p:spPr>
        <p:txBody>
          <a:bodyPr>
            <a:noAutofit/>
          </a:bodyPr>
          <a:lstStyle/>
          <a:p>
            <a:r>
              <a:rPr lang="en-CA" dirty="0"/>
              <a:t>Metaphors for how humans can work with automation</a:t>
            </a:r>
          </a:p>
          <a:p>
            <a:r>
              <a:rPr lang="en-CA" dirty="0"/>
              <a:t>Describes changes in the “locus of control”</a:t>
            </a:r>
          </a:p>
          <a:p>
            <a:endParaRPr lang="en-CA" dirty="0"/>
          </a:p>
          <a:p>
            <a:r>
              <a:rPr lang="en-CA" dirty="0"/>
              <a:t>Tools: “something (such as an instrument or apparatus) used in performing an operation”</a:t>
            </a:r>
          </a:p>
          <a:p>
            <a:r>
              <a:rPr lang="en-CA" dirty="0"/>
              <a:t>Prostheses: “an artificial device to replace or augment a missing or impaired part of the body”</a:t>
            </a:r>
          </a:p>
          <a:p>
            <a:r>
              <a:rPr lang="en-CA" dirty="0"/>
              <a:t>Agents: “one that acts or exerts power”, “one who is authorized to act for or in the place of another”</a:t>
            </a:r>
          </a:p>
        </p:txBody>
      </p:sp>
      <p:pic>
        <p:nvPicPr>
          <p:cNvPr id="4" name="Picture 3" descr="Close-up of using a drill with protective gloves">
            <a:extLst>
              <a:ext uri="{FF2B5EF4-FFF2-40B4-BE49-F238E27FC236}">
                <a16:creationId xmlns:a16="http://schemas.microsoft.com/office/drawing/2014/main" id="{8B7CEF66-1CF9-49AA-9EA3-4912C59DD3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7882" y="526387"/>
            <a:ext cx="3004948" cy="2005744"/>
          </a:xfrm>
          <a:prstGeom prst="rect">
            <a:avLst/>
          </a:prstGeom>
        </p:spPr>
      </p:pic>
      <p:pic>
        <p:nvPicPr>
          <p:cNvPr id="8" name="Picture 7" descr="Disabled man playing basketball">
            <a:extLst>
              <a:ext uri="{FF2B5EF4-FFF2-40B4-BE49-F238E27FC236}">
                <a16:creationId xmlns:a16="http://schemas.microsoft.com/office/drawing/2014/main" id="{CEB198B2-E7B6-4DF0-9A7E-B87143D1A8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7882" y="2426852"/>
            <a:ext cx="3004948" cy="2004295"/>
          </a:xfrm>
          <a:prstGeom prst="rect">
            <a:avLst/>
          </a:prstGeom>
        </p:spPr>
      </p:pic>
      <p:pic>
        <p:nvPicPr>
          <p:cNvPr id="11" name="Picture 10" descr="Woman in business attire">
            <a:extLst>
              <a:ext uri="{FF2B5EF4-FFF2-40B4-BE49-F238E27FC236}">
                <a16:creationId xmlns:a16="http://schemas.microsoft.com/office/drawing/2014/main" id="{B144FD4C-1D7D-4167-983B-0B070000C5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07882" y="4443063"/>
            <a:ext cx="3006443" cy="2004295"/>
          </a:xfrm>
          <a:prstGeom prst="rect">
            <a:avLst/>
          </a:prstGeom>
        </p:spPr>
      </p:pic>
    </p:spTree>
    <p:extLst>
      <p:ext uri="{BB962C8B-B14F-4D97-AF65-F5344CB8AC3E}">
        <p14:creationId xmlns:p14="http://schemas.microsoft.com/office/powerpoint/2010/main" val="18482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697230" y="-14288"/>
            <a:ext cx="10515600" cy="1325563"/>
          </a:xfrm>
        </p:spPr>
        <p:txBody>
          <a:bodyPr>
            <a:normAutofit/>
          </a:bodyPr>
          <a:lstStyle/>
          <a:p>
            <a:r>
              <a:rPr lang="en-US" altLang="en-US" dirty="0"/>
              <a:t>Tools, Prostheses, and Agents</a:t>
            </a:r>
          </a:p>
        </p:txBody>
      </p:sp>
      <p:sp>
        <p:nvSpPr>
          <p:cNvPr id="10" name="Slide Number Placeholder 2"/>
          <p:cNvSpPr>
            <a:spLocks noGrp="1"/>
          </p:cNvSpPr>
          <p:nvPr>
            <p:ph type="sldNum" sz="quarter" idx="12"/>
          </p:nvPr>
        </p:nvSpPr>
        <p:spPr/>
        <p:txBody>
          <a:bodyPr/>
          <a:lstStyle/>
          <a:p>
            <a:fld id="{DAA62938-6B73-4267-A8DA-BBCF0575F48F}" type="slidenum">
              <a:rPr lang="en-US" smtClean="0"/>
              <a:pPr/>
              <a:t>35</a:t>
            </a:fld>
            <a:endParaRPr lang="en-US" dirty="0"/>
          </a:p>
        </p:txBody>
      </p:sp>
      <p:sp>
        <p:nvSpPr>
          <p:cNvPr id="7" name="Content Placeholder 2">
            <a:extLst>
              <a:ext uri="{FF2B5EF4-FFF2-40B4-BE49-F238E27FC236}">
                <a16:creationId xmlns:a16="http://schemas.microsoft.com/office/drawing/2014/main" id="{A99EC620-16D7-482E-9062-5383882CA22B}"/>
              </a:ext>
            </a:extLst>
          </p:cNvPr>
          <p:cNvSpPr>
            <a:spLocks noGrp="1"/>
          </p:cNvSpPr>
          <p:nvPr>
            <p:ph idx="1"/>
          </p:nvPr>
        </p:nvSpPr>
        <p:spPr>
          <a:xfrm>
            <a:off x="838200" y="1545667"/>
            <a:ext cx="11009923" cy="4762744"/>
          </a:xfrm>
        </p:spPr>
        <p:txBody>
          <a:bodyPr>
            <a:normAutofit/>
          </a:bodyPr>
          <a:lstStyle/>
          <a:p>
            <a:r>
              <a:rPr lang="en-CA" dirty="0"/>
              <a:t>Cognitive Tools: </a:t>
            </a:r>
          </a:p>
          <a:p>
            <a:pPr lvl="1"/>
            <a:r>
              <a:rPr lang="en-CA" dirty="0"/>
              <a:t>“extends and complements human capabilities”</a:t>
            </a:r>
          </a:p>
          <a:p>
            <a:pPr lvl="1"/>
            <a:r>
              <a:rPr lang="en-CA" dirty="0"/>
              <a:t>Operators work directly with the environment, automation augments those interactions</a:t>
            </a:r>
          </a:p>
          <a:p>
            <a:pPr lvl="1"/>
            <a:r>
              <a:rPr lang="en-CA" dirty="0"/>
              <a:t>Clear influences and failures</a:t>
            </a:r>
          </a:p>
          <a:p>
            <a:pPr lvl="1"/>
            <a:endParaRPr lang="en-CA" dirty="0"/>
          </a:p>
          <a:p>
            <a:r>
              <a:rPr lang="en-CA" dirty="0"/>
              <a:t>Cognitive Prostheses:</a:t>
            </a:r>
          </a:p>
          <a:p>
            <a:pPr lvl="1"/>
            <a:r>
              <a:rPr lang="en-CA" dirty="0"/>
              <a:t>“replaces a human function with a more capable version”</a:t>
            </a:r>
          </a:p>
          <a:p>
            <a:pPr lvl="1"/>
            <a:r>
              <a:rPr lang="en-CA" dirty="0"/>
              <a:t>Eliminates variable or error-prone aspects of human behavior</a:t>
            </a:r>
          </a:p>
          <a:p>
            <a:pPr lvl="1"/>
            <a:r>
              <a:rPr lang="en-CA" dirty="0"/>
              <a:t>Good for routine, low-risk situations</a:t>
            </a:r>
          </a:p>
          <a:p>
            <a:pPr lvl="1"/>
            <a:r>
              <a:rPr lang="en-CA" dirty="0"/>
              <a:t>Lower flexibility</a:t>
            </a:r>
          </a:p>
          <a:p>
            <a:endParaRPr lang="en-CA" dirty="0"/>
          </a:p>
        </p:txBody>
      </p:sp>
    </p:spTree>
    <p:extLst>
      <p:ext uri="{BB962C8B-B14F-4D97-AF65-F5344CB8AC3E}">
        <p14:creationId xmlns:p14="http://schemas.microsoft.com/office/powerpoint/2010/main" val="3196609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697230" y="-14288"/>
            <a:ext cx="10515600" cy="1325563"/>
          </a:xfrm>
        </p:spPr>
        <p:txBody>
          <a:bodyPr>
            <a:normAutofit/>
          </a:bodyPr>
          <a:lstStyle/>
          <a:p>
            <a:r>
              <a:rPr lang="en-US" altLang="en-US" dirty="0"/>
              <a:t>Tools, Prostheses, and Agents</a:t>
            </a:r>
          </a:p>
        </p:txBody>
      </p:sp>
      <p:sp>
        <p:nvSpPr>
          <p:cNvPr id="10" name="Slide Number Placeholder 2"/>
          <p:cNvSpPr>
            <a:spLocks noGrp="1"/>
          </p:cNvSpPr>
          <p:nvPr>
            <p:ph type="sldNum" sz="quarter" idx="12"/>
          </p:nvPr>
        </p:nvSpPr>
        <p:spPr/>
        <p:txBody>
          <a:bodyPr/>
          <a:lstStyle/>
          <a:p>
            <a:fld id="{DAA62938-6B73-4267-A8DA-BBCF0575F48F}" type="slidenum">
              <a:rPr lang="en-US" smtClean="0"/>
              <a:pPr/>
              <a:t>36</a:t>
            </a:fld>
            <a:endParaRPr lang="en-US" dirty="0"/>
          </a:p>
        </p:txBody>
      </p:sp>
      <p:sp>
        <p:nvSpPr>
          <p:cNvPr id="7" name="Content Placeholder 2">
            <a:extLst>
              <a:ext uri="{FF2B5EF4-FFF2-40B4-BE49-F238E27FC236}">
                <a16:creationId xmlns:a16="http://schemas.microsoft.com/office/drawing/2014/main" id="{A99EC620-16D7-482E-9062-5383882CA22B}"/>
              </a:ext>
            </a:extLst>
          </p:cNvPr>
          <p:cNvSpPr>
            <a:spLocks noGrp="1"/>
          </p:cNvSpPr>
          <p:nvPr>
            <p:ph idx="1"/>
          </p:nvPr>
        </p:nvSpPr>
        <p:spPr>
          <a:xfrm>
            <a:off x="838200" y="1545667"/>
            <a:ext cx="11009923" cy="4762744"/>
          </a:xfrm>
        </p:spPr>
        <p:txBody>
          <a:bodyPr>
            <a:normAutofit fontScale="92500" lnSpcReduction="10000"/>
          </a:bodyPr>
          <a:lstStyle/>
          <a:p>
            <a:r>
              <a:rPr lang="en-CA" dirty="0"/>
              <a:t>Cognitive Agents:</a:t>
            </a:r>
          </a:p>
          <a:p>
            <a:pPr lvl="1"/>
            <a:r>
              <a:rPr lang="en-CA" dirty="0"/>
              <a:t>“acts as a semi-autonomous partner” to the user</a:t>
            </a:r>
          </a:p>
          <a:p>
            <a:pPr lvl="1"/>
            <a:r>
              <a:rPr lang="en-CA" dirty="0"/>
              <a:t>Responsibility in the agent to act on behalf of the user in the environment</a:t>
            </a:r>
          </a:p>
          <a:p>
            <a:pPr lvl="2"/>
            <a:r>
              <a:rPr lang="en-CA" dirty="0"/>
              <a:t>Not directly controlled by the user</a:t>
            </a:r>
          </a:p>
          <a:p>
            <a:pPr lvl="1"/>
            <a:r>
              <a:rPr lang="en-CA" dirty="0"/>
              <a:t>Autonomy and authority are important </a:t>
            </a:r>
          </a:p>
          <a:p>
            <a:pPr lvl="1"/>
            <a:r>
              <a:rPr lang="en-CA" dirty="0"/>
              <a:t>Coordination and teamwork are key when dealing with agents</a:t>
            </a:r>
          </a:p>
          <a:p>
            <a:pPr lvl="1"/>
            <a:endParaRPr lang="en-CA" dirty="0"/>
          </a:p>
          <a:p>
            <a:pPr lvl="1"/>
            <a:r>
              <a:rPr lang="en-CA" dirty="0"/>
              <a:t>How does the user and the agent infer each others intent?</a:t>
            </a:r>
          </a:p>
          <a:p>
            <a:pPr lvl="1"/>
            <a:r>
              <a:rPr lang="en-CA" dirty="0"/>
              <a:t>How does the user know what the agent is doing? </a:t>
            </a:r>
          </a:p>
          <a:p>
            <a:pPr lvl="2"/>
            <a:r>
              <a:rPr lang="en-CA" dirty="0"/>
              <a:t>Automation transparency</a:t>
            </a:r>
          </a:p>
          <a:p>
            <a:pPr lvl="2"/>
            <a:r>
              <a:rPr lang="en-CA" dirty="0"/>
              <a:t>Explainable AI</a:t>
            </a:r>
          </a:p>
          <a:p>
            <a:pPr lvl="1"/>
            <a:r>
              <a:rPr lang="en-CA" dirty="0"/>
              <a:t>How does the agent understand the status of the user?</a:t>
            </a:r>
          </a:p>
          <a:p>
            <a:pPr lvl="2"/>
            <a:r>
              <a:rPr lang="en-CA" dirty="0"/>
              <a:t>User modelling </a:t>
            </a:r>
          </a:p>
          <a:p>
            <a:pPr lvl="2"/>
            <a:r>
              <a:rPr lang="en-CA" dirty="0"/>
              <a:t>Design of controls</a:t>
            </a:r>
          </a:p>
        </p:txBody>
      </p:sp>
    </p:spTree>
    <p:extLst>
      <p:ext uri="{BB962C8B-B14F-4D97-AF65-F5344CB8AC3E}">
        <p14:creationId xmlns:p14="http://schemas.microsoft.com/office/powerpoint/2010/main" val="1638604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85C8-1763-4608-A5A5-E8FECEC8921D}"/>
              </a:ext>
            </a:extLst>
          </p:cNvPr>
          <p:cNvSpPr>
            <a:spLocks noGrp="1"/>
          </p:cNvSpPr>
          <p:nvPr>
            <p:ph type="title"/>
          </p:nvPr>
        </p:nvSpPr>
        <p:spPr/>
        <p:txBody>
          <a:bodyPr/>
          <a:lstStyle/>
          <a:p>
            <a:r>
              <a:rPr lang="en-CA" dirty="0"/>
              <a:t>Multi-level Control</a:t>
            </a:r>
          </a:p>
        </p:txBody>
      </p:sp>
      <p:pic>
        <p:nvPicPr>
          <p:cNvPr id="7" name="Picture 6">
            <a:extLst>
              <a:ext uri="{FF2B5EF4-FFF2-40B4-BE49-F238E27FC236}">
                <a16:creationId xmlns:a16="http://schemas.microsoft.com/office/drawing/2014/main" id="{72C022F6-9365-42F6-96FB-1E80B6A414F2}"/>
              </a:ext>
            </a:extLst>
          </p:cNvPr>
          <p:cNvPicPr>
            <a:picLocks noChangeAspect="1"/>
          </p:cNvPicPr>
          <p:nvPr/>
        </p:nvPicPr>
        <p:blipFill>
          <a:blip r:embed="rId3"/>
          <a:stretch>
            <a:fillRect/>
          </a:stretch>
        </p:blipFill>
        <p:spPr>
          <a:xfrm>
            <a:off x="6288867" y="0"/>
            <a:ext cx="5770136" cy="6858000"/>
          </a:xfrm>
          <a:prstGeom prst="rect">
            <a:avLst/>
          </a:prstGeom>
        </p:spPr>
      </p:pic>
      <p:sp>
        <p:nvSpPr>
          <p:cNvPr id="8" name="Content Placeholder 2">
            <a:extLst>
              <a:ext uri="{FF2B5EF4-FFF2-40B4-BE49-F238E27FC236}">
                <a16:creationId xmlns:a16="http://schemas.microsoft.com/office/drawing/2014/main" id="{444F82B2-17A0-49BB-AB1D-D4162D832769}"/>
              </a:ext>
            </a:extLst>
          </p:cNvPr>
          <p:cNvSpPr>
            <a:spLocks noGrp="1"/>
          </p:cNvSpPr>
          <p:nvPr>
            <p:ph idx="1"/>
          </p:nvPr>
        </p:nvSpPr>
        <p:spPr>
          <a:xfrm>
            <a:off x="838200" y="1545667"/>
            <a:ext cx="4893129" cy="4762744"/>
          </a:xfrm>
        </p:spPr>
        <p:txBody>
          <a:bodyPr>
            <a:normAutofit/>
          </a:bodyPr>
          <a:lstStyle/>
          <a:p>
            <a:r>
              <a:rPr lang="en-CA" dirty="0"/>
              <a:t>Time span of a task</a:t>
            </a:r>
          </a:p>
          <a:p>
            <a:pPr lvl="1"/>
            <a:r>
              <a:rPr lang="en-CA" dirty="0"/>
              <a:t>Milliseconds, Minutes, Hours, Days, Months, Years</a:t>
            </a:r>
          </a:p>
          <a:p>
            <a:pPr lvl="1"/>
            <a:r>
              <a:rPr lang="en-CA" dirty="0"/>
              <a:t>What is the time span of the task that the automation is support?</a:t>
            </a:r>
          </a:p>
          <a:p>
            <a:pPr lvl="1"/>
            <a:r>
              <a:rPr lang="en-CA" dirty="0"/>
              <a:t>How well does that match against “human” time spans?</a:t>
            </a:r>
          </a:p>
          <a:p>
            <a:r>
              <a:rPr lang="en-CA" dirty="0"/>
              <a:t>Reveals important coordination and feedback requirements</a:t>
            </a:r>
          </a:p>
          <a:p>
            <a:pPr lvl="1"/>
            <a:endParaRPr lang="en-CA" dirty="0"/>
          </a:p>
          <a:p>
            <a:endParaRPr lang="en-CA" dirty="0"/>
          </a:p>
        </p:txBody>
      </p:sp>
    </p:spTree>
    <p:extLst>
      <p:ext uri="{BB962C8B-B14F-4D97-AF65-F5344CB8AC3E}">
        <p14:creationId xmlns:p14="http://schemas.microsoft.com/office/powerpoint/2010/main" val="896986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85C8-1763-4608-A5A5-E8FECEC8921D}"/>
              </a:ext>
            </a:extLst>
          </p:cNvPr>
          <p:cNvSpPr>
            <a:spLocks noGrp="1"/>
          </p:cNvSpPr>
          <p:nvPr>
            <p:ph type="title"/>
          </p:nvPr>
        </p:nvSpPr>
        <p:spPr/>
        <p:txBody>
          <a:bodyPr/>
          <a:lstStyle/>
          <a:p>
            <a:r>
              <a:rPr lang="en-CA" dirty="0"/>
              <a:t>Multi-level Control</a:t>
            </a:r>
          </a:p>
        </p:txBody>
      </p:sp>
      <p:pic>
        <p:nvPicPr>
          <p:cNvPr id="7" name="Picture 6">
            <a:extLst>
              <a:ext uri="{FF2B5EF4-FFF2-40B4-BE49-F238E27FC236}">
                <a16:creationId xmlns:a16="http://schemas.microsoft.com/office/drawing/2014/main" id="{72C022F6-9365-42F6-96FB-1E80B6A414F2}"/>
              </a:ext>
            </a:extLst>
          </p:cNvPr>
          <p:cNvPicPr>
            <a:picLocks noChangeAspect="1"/>
          </p:cNvPicPr>
          <p:nvPr/>
        </p:nvPicPr>
        <p:blipFill>
          <a:blip r:embed="rId3"/>
          <a:stretch>
            <a:fillRect/>
          </a:stretch>
        </p:blipFill>
        <p:spPr>
          <a:xfrm>
            <a:off x="6288867" y="0"/>
            <a:ext cx="5770136" cy="6858000"/>
          </a:xfrm>
          <a:prstGeom prst="rect">
            <a:avLst/>
          </a:prstGeom>
        </p:spPr>
      </p:pic>
      <p:sp>
        <p:nvSpPr>
          <p:cNvPr id="8" name="Content Placeholder 2">
            <a:extLst>
              <a:ext uri="{FF2B5EF4-FFF2-40B4-BE49-F238E27FC236}">
                <a16:creationId xmlns:a16="http://schemas.microsoft.com/office/drawing/2014/main" id="{444F82B2-17A0-49BB-AB1D-D4162D832769}"/>
              </a:ext>
            </a:extLst>
          </p:cNvPr>
          <p:cNvSpPr>
            <a:spLocks noGrp="1"/>
          </p:cNvSpPr>
          <p:nvPr>
            <p:ph idx="1"/>
          </p:nvPr>
        </p:nvSpPr>
        <p:spPr>
          <a:xfrm>
            <a:off x="838200" y="1545667"/>
            <a:ext cx="4893129" cy="4762744"/>
          </a:xfrm>
        </p:spPr>
        <p:txBody>
          <a:bodyPr>
            <a:normAutofit/>
          </a:bodyPr>
          <a:lstStyle/>
          <a:p>
            <a:r>
              <a:rPr lang="en-CA" dirty="0"/>
              <a:t>Strategic Automation: balancing values and costs and defining goals</a:t>
            </a:r>
          </a:p>
          <a:p>
            <a:r>
              <a:rPr lang="en-CA" dirty="0"/>
              <a:t>Tactical Automation: priorities and coordination</a:t>
            </a:r>
          </a:p>
          <a:p>
            <a:r>
              <a:rPr lang="en-CA" dirty="0"/>
              <a:t>Operation Automation: perceptual cues and motor response</a:t>
            </a:r>
          </a:p>
          <a:p>
            <a:pPr lvl="1"/>
            <a:endParaRPr lang="en-CA" dirty="0"/>
          </a:p>
          <a:p>
            <a:endParaRPr lang="en-CA" dirty="0"/>
          </a:p>
        </p:txBody>
      </p:sp>
    </p:spTree>
    <p:extLst>
      <p:ext uri="{BB962C8B-B14F-4D97-AF65-F5344CB8AC3E}">
        <p14:creationId xmlns:p14="http://schemas.microsoft.com/office/powerpoint/2010/main" val="1507758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85C8-1763-4608-A5A5-E8FECEC8921D}"/>
              </a:ext>
            </a:extLst>
          </p:cNvPr>
          <p:cNvSpPr>
            <a:spLocks noGrp="1"/>
          </p:cNvSpPr>
          <p:nvPr>
            <p:ph type="title"/>
          </p:nvPr>
        </p:nvSpPr>
        <p:spPr>
          <a:xfrm>
            <a:off x="838199" y="365125"/>
            <a:ext cx="9873343" cy="1325563"/>
          </a:xfrm>
        </p:spPr>
        <p:txBody>
          <a:bodyPr/>
          <a:lstStyle/>
          <a:p>
            <a:r>
              <a:rPr lang="en-CA" dirty="0"/>
              <a:t>Multi-level Control in Driving</a:t>
            </a:r>
          </a:p>
        </p:txBody>
      </p:sp>
      <p:sp>
        <p:nvSpPr>
          <p:cNvPr id="4" name="Content Placeholder 3">
            <a:extLst>
              <a:ext uri="{FF2B5EF4-FFF2-40B4-BE49-F238E27FC236}">
                <a16:creationId xmlns:a16="http://schemas.microsoft.com/office/drawing/2014/main" id="{166A2B36-0033-4134-85F3-0A2B69FA9BC8}"/>
              </a:ext>
            </a:extLst>
          </p:cNvPr>
          <p:cNvSpPr>
            <a:spLocks noGrp="1"/>
          </p:cNvSpPr>
          <p:nvPr>
            <p:ph idx="1"/>
          </p:nvPr>
        </p:nvSpPr>
        <p:spPr>
          <a:xfrm>
            <a:off x="674914" y="5967412"/>
            <a:ext cx="10515600" cy="4351338"/>
          </a:xfrm>
        </p:spPr>
        <p:txBody>
          <a:bodyPr/>
          <a:lstStyle/>
          <a:p>
            <a:r>
              <a:rPr lang="en-CA" dirty="0" err="1"/>
              <a:t>Michon</a:t>
            </a:r>
            <a:r>
              <a:rPr lang="en-CA" dirty="0"/>
              <a:t> (1985)</a:t>
            </a:r>
          </a:p>
        </p:txBody>
      </p:sp>
      <p:pic>
        <p:nvPicPr>
          <p:cNvPr id="5122" name="Picture 2" descr="Michon's hierarchical model of driving (Michon 1985). (Reproduced with... |  Download Scientific Diagram">
            <a:extLst>
              <a:ext uri="{FF2B5EF4-FFF2-40B4-BE49-F238E27FC236}">
                <a16:creationId xmlns:a16="http://schemas.microsoft.com/office/drawing/2014/main" id="{1B652ABF-FBCF-47DC-9702-1ADF40311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068" y="2114550"/>
            <a:ext cx="80962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415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85C8-1763-4608-A5A5-E8FECEC8921D}"/>
              </a:ext>
            </a:extLst>
          </p:cNvPr>
          <p:cNvSpPr>
            <a:spLocks noGrp="1"/>
          </p:cNvSpPr>
          <p:nvPr>
            <p:ph type="title"/>
          </p:nvPr>
        </p:nvSpPr>
        <p:spPr/>
        <p:txBody>
          <a:bodyPr/>
          <a:lstStyle/>
          <a:p>
            <a:r>
              <a:rPr lang="en-CA" dirty="0"/>
              <a:t>Automation Pitfalls</a:t>
            </a:r>
          </a:p>
        </p:txBody>
      </p:sp>
      <p:sp>
        <p:nvSpPr>
          <p:cNvPr id="3" name="Content Placeholder 2">
            <a:extLst>
              <a:ext uri="{FF2B5EF4-FFF2-40B4-BE49-F238E27FC236}">
                <a16:creationId xmlns:a16="http://schemas.microsoft.com/office/drawing/2014/main" id="{637BACAC-142B-4D1D-A028-28FC240A283F}"/>
              </a:ext>
            </a:extLst>
          </p:cNvPr>
          <p:cNvSpPr>
            <a:spLocks noGrp="1"/>
          </p:cNvSpPr>
          <p:nvPr>
            <p:ph idx="1"/>
          </p:nvPr>
        </p:nvSpPr>
        <p:spPr>
          <a:xfrm>
            <a:off x="838200" y="1513010"/>
            <a:ext cx="11009923" cy="4762744"/>
          </a:xfrm>
        </p:spPr>
        <p:txBody>
          <a:bodyPr>
            <a:normAutofit/>
          </a:bodyPr>
          <a:lstStyle/>
          <a:p>
            <a:r>
              <a:rPr lang="en-CA" dirty="0"/>
              <a:t>Out-of-the-loop unfamiliarity</a:t>
            </a:r>
          </a:p>
          <a:p>
            <a:r>
              <a:rPr lang="en-CA" dirty="0"/>
              <a:t>Clumsy automation</a:t>
            </a:r>
          </a:p>
          <a:p>
            <a:r>
              <a:rPr lang="en-CA" dirty="0"/>
              <a:t>Automation-induced errors</a:t>
            </a:r>
          </a:p>
          <a:p>
            <a:r>
              <a:rPr lang="en-CA" dirty="0"/>
              <a:t>Behavioral adaptation</a:t>
            </a:r>
          </a:p>
          <a:p>
            <a:r>
              <a:rPr lang="en-CA" dirty="0"/>
              <a:t>Eutectic behavior</a:t>
            </a:r>
          </a:p>
          <a:p>
            <a:r>
              <a:rPr lang="en-CA" dirty="0"/>
              <a:t>Inappropriate trust (misuse, disuse, and complacency)</a:t>
            </a:r>
          </a:p>
          <a:p>
            <a:r>
              <a:rPr lang="en-CA" dirty="0"/>
              <a:t>Inadequate training and skill loss</a:t>
            </a:r>
          </a:p>
          <a:p>
            <a:r>
              <a:rPr lang="en-CA" dirty="0"/>
              <a:t>Job satisfaction and health</a:t>
            </a:r>
          </a:p>
          <a:p>
            <a:endParaRPr lang="en-CA" dirty="0"/>
          </a:p>
        </p:txBody>
      </p:sp>
    </p:spTree>
    <p:extLst>
      <p:ext uri="{BB962C8B-B14F-4D97-AF65-F5344CB8AC3E}">
        <p14:creationId xmlns:p14="http://schemas.microsoft.com/office/powerpoint/2010/main" val="3565213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85C8-1763-4608-A5A5-E8FECEC8921D}"/>
              </a:ext>
            </a:extLst>
          </p:cNvPr>
          <p:cNvSpPr>
            <a:spLocks noGrp="1"/>
          </p:cNvSpPr>
          <p:nvPr>
            <p:ph type="title"/>
          </p:nvPr>
        </p:nvSpPr>
        <p:spPr>
          <a:xfrm>
            <a:off x="1159328" y="2904217"/>
            <a:ext cx="9873343" cy="1325563"/>
          </a:xfrm>
        </p:spPr>
        <p:txBody>
          <a:bodyPr/>
          <a:lstStyle/>
          <a:p>
            <a:pPr algn="ctr"/>
            <a:r>
              <a:rPr lang="en-CA" dirty="0"/>
              <a:t>How do we enhance human-automation interaction?</a:t>
            </a:r>
          </a:p>
        </p:txBody>
      </p:sp>
    </p:spTree>
    <p:extLst>
      <p:ext uri="{BB962C8B-B14F-4D97-AF65-F5344CB8AC3E}">
        <p14:creationId xmlns:p14="http://schemas.microsoft.com/office/powerpoint/2010/main" val="3346363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838200" y="320675"/>
            <a:ext cx="10515600" cy="1325563"/>
          </a:xfrm>
        </p:spPr>
        <p:txBody>
          <a:bodyPr>
            <a:normAutofit/>
          </a:bodyPr>
          <a:lstStyle/>
          <a:p>
            <a:r>
              <a:rPr lang="en-US" altLang="en-US" dirty="0"/>
              <a:t>Function Allocation</a:t>
            </a:r>
          </a:p>
        </p:txBody>
      </p:sp>
      <p:sp>
        <p:nvSpPr>
          <p:cNvPr id="10" name="Slide Number Placeholder 2"/>
          <p:cNvSpPr>
            <a:spLocks noGrp="1"/>
          </p:cNvSpPr>
          <p:nvPr>
            <p:ph type="sldNum" sz="quarter" idx="12"/>
          </p:nvPr>
        </p:nvSpPr>
        <p:spPr/>
        <p:txBody>
          <a:bodyPr/>
          <a:lstStyle/>
          <a:p>
            <a:fld id="{DAA62938-6B73-4267-A8DA-BBCF0575F48F}" type="slidenum">
              <a:rPr lang="en-US" smtClean="0"/>
              <a:pPr/>
              <a:t>41</a:t>
            </a:fld>
            <a:endParaRPr lang="en-US" dirty="0"/>
          </a:p>
        </p:txBody>
      </p:sp>
      <p:sp>
        <p:nvSpPr>
          <p:cNvPr id="7" name="Content Placeholder 4">
            <a:extLst>
              <a:ext uri="{FF2B5EF4-FFF2-40B4-BE49-F238E27FC236}">
                <a16:creationId xmlns:a16="http://schemas.microsoft.com/office/drawing/2014/main" id="{130A0772-0DF5-4609-9E6C-E02906DE4096}"/>
              </a:ext>
            </a:extLst>
          </p:cNvPr>
          <p:cNvSpPr>
            <a:spLocks noGrp="1"/>
          </p:cNvSpPr>
          <p:nvPr>
            <p:ph idx="1"/>
          </p:nvPr>
        </p:nvSpPr>
        <p:spPr>
          <a:xfrm>
            <a:off x="838200" y="1825625"/>
            <a:ext cx="10515600" cy="4351338"/>
          </a:xfrm>
        </p:spPr>
        <p:txBody>
          <a:bodyPr/>
          <a:lstStyle/>
          <a:p>
            <a:r>
              <a:rPr lang="en-CA" dirty="0"/>
              <a:t>Determining which functions of a system should be carried out by a human and which functions of a system should be carried out by the automation</a:t>
            </a:r>
          </a:p>
          <a:p>
            <a:r>
              <a:rPr lang="en-CA" dirty="0"/>
              <a:t>Static function allocation vs. dynamic function allocation</a:t>
            </a:r>
          </a:p>
          <a:p>
            <a:r>
              <a:rPr lang="en-CA" dirty="0"/>
              <a:t>Important to understand the tasks and functions that are required</a:t>
            </a:r>
          </a:p>
          <a:p>
            <a:r>
              <a:rPr lang="en-CA" dirty="0"/>
              <a:t>Example: </a:t>
            </a:r>
          </a:p>
          <a:p>
            <a:pPr lvl="1"/>
            <a:r>
              <a:rPr lang="en-CA" dirty="0"/>
              <a:t>Group work in school</a:t>
            </a:r>
          </a:p>
          <a:p>
            <a:pPr lvl="1"/>
            <a:r>
              <a:rPr lang="en-CA" dirty="0"/>
              <a:t>Flight path management during landing</a:t>
            </a:r>
          </a:p>
          <a:p>
            <a:pPr lvl="1"/>
            <a:endParaRPr lang="en-CA" dirty="0"/>
          </a:p>
          <a:p>
            <a:pPr marL="457200" lvl="1" indent="0">
              <a:buNone/>
            </a:pPr>
            <a:endParaRPr lang="en-CA" dirty="0"/>
          </a:p>
        </p:txBody>
      </p:sp>
    </p:spTree>
    <p:extLst>
      <p:ext uri="{BB962C8B-B14F-4D97-AF65-F5344CB8AC3E}">
        <p14:creationId xmlns:p14="http://schemas.microsoft.com/office/powerpoint/2010/main" val="317124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751BB-9183-404B-80C3-892B21B607E6}"/>
              </a:ext>
            </a:extLst>
          </p:cNvPr>
          <p:cNvSpPr>
            <a:spLocks noGrp="1"/>
          </p:cNvSpPr>
          <p:nvPr>
            <p:ph type="title"/>
          </p:nvPr>
        </p:nvSpPr>
        <p:spPr/>
        <p:txBody>
          <a:bodyPr/>
          <a:lstStyle/>
          <a:p>
            <a:endParaRPr lang="en-CA"/>
          </a:p>
        </p:txBody>
      </p:sp>
      <p:pic>
        <p:nvPicPr>
          <p:cNvPr id="5122" name="Picture 2" descr="Image result for sae levels of automation">
            <a:extLst>
              <a:ext uri="{FF2B5EF4-FFF2-40B4-BE49-F238E27FC236}">
                <a16:creationId xmlns:a16="http://schemas.microsoft.com/office/drawing/2014/main" id="{AAA3292A-FF1F-45E8-8F78-D7AC12238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2100" y="0"/>
            <a:ext cx="65262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890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Hierarchical Task Analysis</a:t>
            </a:r>
          </a:p>
        </p:txBody>
      </p:sp>
      <p:sp>
        <p:nvSpPr>
          <p:cNvPr id="3" name="Content Placeholder 2"/>
          <p:cNvSpPr>
            <a:spLocks noGrp="1"/>
          </p:cNvSpPr>
          <p:nvPr>
            <p:ph idx="1"/>
          </p:nvPr>
        </p:nvSpPr>
        <p:spPr>
          <a:xfrm>
            <a:off x="838201" y="1847850"/>
            <a:ext cx="4038599" cy="4351338"/>
          </a:xfrm>
        </p:spPr>
        <p:txBody>
          <a:bodyPr>
            <a:normAutofit/>
          </a:bodyPr>
          <a:lstStyle/>
          <a:p>
            <a:r>
              <a:rPr lang="en-CA" dirty="0"/>
              <a:t>Break a task down into subtasks</a:t>
            </a:r>
          </a:p>
          <a:p>
            <a:pPr lvl="1"/>
            <a:r>
              <a:rPr lang="en-CA" dirty="0"/>
              <a:t>Repeat (until satisfied)</a:t>
            </a:r>
          </a:p>
          <a:p>
            <a:r>
              <a:rPr lang="en-CA" dirty="0"/>
              <a:t>Focus on observable actions</a:t>
            </a:r>
          </a:p>
          <a:p>
            <a:r>
              <a:rPr lang="en-CA" dirty="0"/>
              <a:t>Start with user goal </a:t>
            </a:r>
          </a:p>
          <a:p>
            <a:r>
              <a:rPr lang="en-CA" dirty="0"/>
              <a:t>Break down into main tasks, subtasks, and plans</a:t>
            </a:r>
          </a:p>
          <a:p>
            <a:pPr marL="457200" lvl="1" indent="0">
              <a:buNone/>
            </a:pPr>
            <a:endParaRPr lang="en-CA" dirty="0"/>
          </a:p>
        </p:txBody>
      </p:sp>
      <p:sp>
        <p:nvSpPr>
          <p:cNvPr id="5" name="Slide Number Placeholder 4">
            <a:extLst>
              <a:ext uri="{FF2B5EF4-FFF2-40B4-BE49-F238E27FC236}">
                <a16:creationId xmlns:a16="http://schemas.microsoft.com/office/drawing/2014/main" id="{39F25262-75F5-4291-B375-7E45DE007A08}"/>
              </a:ext>
            </a:extLst>
          </p:cNvPr>
          <p:cNvSpPr>
            <a:spLocks noGrp="1"/>
          </p:cNvSpPr>
          <p:nvPr>
            <p:ph type="sldNum" sz="quarter" idx="12"/>
          </p:nvPr>
        </p:nvSpPr>
        <p:spPr/>
        <p:txBody>
          <a:bodyPr/>
          <a:lstStyle/>
          <a:p>
            <a:fld id="{C3A5CB0D-7C93-4183-B04D-E0317EF52954}" type="slidenum">
              <a:rPr lang="en-CA" smtClean="0"/>
              <a:t>43</a:t>
            </a:fld>
            <a:endParaRPr lang="en-CA"/>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3518" y="2011967"/>
            <a:ext cx="6058211" cy="3638737"/>
          </a:xfrm>
          <a:prstGeom prst="rect">
            <a:avLst/>
          </a:prstGeom>
        </p:spPr>
      </p:pic>
    </p:spTree>
    <p:extLst>
      <p:ext uri="{BB962C8B-B14F-4D97-AF65-F5344CB8AC3E}">
        <p14:creationId xmlns:p14="http://schemas.microsoft.com/office/powerpoint/2010/main" val="3193590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Task Analysis</a:t>
            </a:r>
          </a:p>
        </p:txBody>
      </p:sp>
      <p:sp>
        <p:nvSpPr>
          <p:cNvPr id="3" name="Content Placeholder 2"/>
          <p:cNvSpPr>
            <a:spLocks noGrp="1"/>
          </p:cNvSpPr>
          <p:nvPr>
            <p:ph idx="1"/>
          </p:nvPr>
        </p:nvSpPr>
        <p:spPr/>
        <p:txBody>
          <a:bodyPr/>
          <a:lstStyle/>
          <a:p>
            <a:r>
              <a:rPr lang="en-CA" dirty="0"/>
              <a:t>A way of systematically describing human interaction with a system to understand how to match the demands of the system to human capabilities </a:t>
            </a:r>
          </a:p>
          <a:p>
            <a:endParaRPr lang="en-CA" dirty="0"/>
          </a:p>
          <a:p>
            <a:r>
              <a:rPr lang="en-CA" dirty="0"/>
              <a:t>Study of the </a:t>
            </a:r>
            <a:r>
              <a:rPr lang="en-CA" u="sng" dirty="0"/>
              <a:t>cognitive</a:t>
            </a:r>
            <a:r>
              <a:rPr lang="en-CA" dirty="0"/>
              <a:t> or </a:t>
            </a:r>
            <a:r>
              <a:rPr lang="en-CA" u="sng" dirty="0"/>
              <a:t>physical</a:t>
            </a:r>
            <a:r>
              <a:rPr lang="en-CA" dirty="0"/>
              <a:t> activities required of a person or team to achieve a goal</a:t>
            </a:r>
          </a:p>
          <a:p>
            <a:endParaRPr lang="en-CA" dirty="0"/>
          </a:p>
          <a:p>
            <a:r>
              <a:rPr lang="en-CA" dirty="0"/>
              <a:t>Results can differ based on which users are studied even when the technologies are similar</a:t>
            </a:r>
          </a:p>
          <a:p>
            <a:endParaRPr lang="en-CA" dirty="0"/>
          </a:p>
          <a:p>
            <a:endParaRPr lang="en-CA" dirty="0"/>
          </a:p>
        </p:txBody>
      </p:sp>
      <p:sp>
        <p:nvSpPr>
          <p:cNvPr id="4" name="Slide Number Placeholder 3">
            <a:extLst>
              <a:ext uri="{FF2B5EF4-FFF2-40B4-BE49-F238E27FC236}">
                <a16:creationId xmlns:a16="http://schemas.microsoft.com/office/drawing/2014/main" id="{5DEDA454-EA1C-4209-832B-8B521ED706FA}"/>
              </a:ext>
            </a:extLst>
          </p:cNvPr>
          <p:cNvSpPr>
            <a:spLocks noGrp="1"/>
          </p:cNvSpPr>
          <p:nvPr>
            <p:ph type="sldNum" sz="quarter" idx="12"/>
          </p:nvPr>
        </p:nvSpPr>
        <p:spPr/>
        <p:txBody>
          <a:bodyPr/>
          <a:lstStyle/>
          <a:p>
            <a:fld id="{C3A5CB0D-7C93-4183-B04D-E0317EF52954}" type="slidenum">
              <a:rPr lang="en-CA" smtClean="0"/>
              <a:t>44</a:t>
            </a:fld>
            <a:endParaRPr lang="en-CA"/>
          </a:p>
        </p:txBody>
      </p:sp>
    </p:spTree>
    <p:extLst>
      <p:ext uri="{BB962C8B-B14F-4D97-AF65-F5344CB8AC3E}">
        <p14:creationId xmlns:p14="http://schemas.microsoft.com/office/powerpoint/2010/main" val="852568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p:cNvSpPr>
          <p:nvPr>
            <p:ph type="title"/>
          </p:nvPr>
        </p:nvSpPr>
        <p:spPr>
          <a:prstGeom prst="rect">
            <a:avLst/>
          </a:prstGeom>
        </p:spPr>
        <p:txBody>
          <a:bodyPr/>
          <a:lstStyle>
            <a:lvl1pPr>
              <a:defRPr sz="7000"/>
            </a:lvl1pPr>
          </a:lstStyle>
          <a:p>
            <a:pPr lvl="0">
              <a:defRPr sz="1800"/>
            </a:pPr>
            <a:r>
              <a:rPr sz="4922"/>
              <a:t>Goals, Functions &amp; Tasks</a:t>
            </a:r>
          </a:p>
        </p:txBody>
      </p:sp>
      <p:sp>
        <p:nvSpPr>
          <p:cNvPr id="77" name="Shape 77"/>
          <p:cNvSpPr>
            <a:spLocks noGrp="1"/>
          </p:cNvSpPr>
          <p:nvPr>
            <p:ph type="body" idx="1"/>
          </p:nvPr>
        </p:nvSpPr>
        <p:spPr>
          <a:prstGeom prst="rect">
            <a:avLst/>
          </a:prstGeom>
        </p:spPr>
        <p:txBody>
          <a:bodyPr/>
          <a:lstStyle/>
          <a:p>
            <a:pPr lvl="0">
              <a:defRPr sz="1800"/>
            </a:pPr>
            <a:r>
              <a:rPr sz="2953" b="1" dirty="0"/>
              <a:t>Goal: </a:t>
            </a:r>
            <a:r>
              <a:rPr sz="2953" dirty="0"/>
              <a:t>end condition or reason for performing the tasks</a:t>
            </a:r>
          </a:p>
          <a:p>
            <a:pPr lvl="0">
              <a:defRPr sz="1800"/>
            </a:pPr>
            <a:r>
              <a:rPr sz="2953" b="1" dirty="0"/>
              <a:t>Functions:</a:t>
            </a:r>
            <a:r>
              <a:rPr sz="2953" dirty="0"/>
              <a:t> the general transformations needed to achieve the goal</a:t>
            </a:r>
            <a:r>
              <a:rPr lang="en-US" sz="2953" dirty="0"/>
              <a:t>, a group of tasks that share a collective purpose</a:t>
            </a:r>
            <a:endParaRPr sz="2953" dirty="0"/>
          </a:p>
          <a:p>
            <a:pPr lvl="0">
              <a:defRPr sz="1800"/>
            </a:pPr>
            <a:r>
              <a:rPr sz="2953" b="1" dirty="0"/>
              <a:t>Tasks:</a:t>
            </a:r>
            <a:r>
              <a:rPr sz="2953" dirty="0"/>
              <a:t> specific activities needed to carry out a function</a:t>
            </a:r>
          </a:p>
        </p:txBody>
      </p:sp>
      <p:sp>
        <p:nvSpPr>
          <p:cNvPr id="78" name="Shape 7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rPr/>
              <a:t>45</a:t>
            </a:fld>
            <a:endParaRPr/>
          </a:p>
        </p:txBody>
      </p:sp>
    </p:spTree>
    <p:extLst>
      <p:ext uri="{BB962C8B-B14F-4D97-AF65-F5344CB8AC3E}">
        <p14:creationId xmlns:p14="http://schemas.microsoft.com/office/powerpoint/2010/main" val="45804569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a:spLocks noGrp="1"/>
          </p:cNvSpPr>
          <p:nvPr>
            <p:ph type="title"/>
          </p:nvPr>
        </p:nvSpPr>
        <p:spPr>
          <a:prstGeom prst="rect">
            <a:avLst/>
          </a:prstGeom>
        </p:spPr>
        <p:txBody>
          <a:bodyPr>
            <a:normAutofit/>
          </a:bodyPr>
          <a:lstStyle>
            <a:lvl1pPr>
              <a:defRPr sz="7000"/>
            </a:lvl1pPr>
          </a:lstStyle>
          <a:p>
            <a:pPr lvl="0">
              <a:defRPr sz="1800"/>
            </a:pPr>
            <a:r>
              <a:rPr sz="4922"/>
              <a:t>How to Perform a Task Analysis</a:t>
            </a:r>
          </a:p>
        </p:txBody>
      </p:sp>
      <p:sp>
        <p:nvSpPr>
          <p:cNvPr id="83" name="Shape 83"/>
          <p:cNvSpPr>
            <a:spLocks noGrp="1"/>
          </p:cNvSpPr>
          <p:nvPr>
            <p:ph type="body" idx="1"/>
          </p:nvPr>
        </p:nvSpPr>
        <p:spPr>
          <a:prstGeom prst="rect">
            <a:avLst/>
          </a:prstGeom>
        </p:spPr>
        <p:txBody>
          <a:bodyPr/>
          <a:lstStyle/>
          <a:p>
            <a:pPr lvl="1">
              <a:defRPr sz="1800"/>
            </a:pPr>
            <a:r>
              <a:rPr sz="2953" dirty="0"/>
              <a:t>Define the </a:t>
            </a:r>
            <a:r>
              <a:rPr lang="en-US" sz="2953" dirty="0"/>
              <a:t>purpose and identify the data </a:t>
            </a:r>
            <a:r>
              <a:rPr sz="2953" dirty="0"/>
              <a:t>required</a:t>
            </a:r>
          </a:p>
          <a:p>
            <a:pPr lvl="1">
              <a:defRPr sz="1800"/>
            </a:pPr>
            <a:r>
              <a:rPr sz="2953" dirty="0"/>
              <a:t>Collect task data</a:t>
            </a:r>
          </a:p>
          <a:p>
            <a:pPr lvl="1">
              <a:defRPr sz="1800"/>
            </a:pPr>
            <a:r>
              <a:rPr lang="en-US" sz="2953" dirty="0"/>
              <a:t>Interpret task data</a:t>
            </a:r>
          </a:p>
          <a:p>
            <a:pPr lvl="1">
              <a:defRPr sz="1800"/>
            </a:pPr>
            <a:r>
              <a:rPr lang="en-US" sz="2953" dirty="0"/>
              <a:t>Innovate from task data</a:t>
            </a:r>
            <a:endParaRPr sz="2953" dirty="0"/>
          </a:p>
        </p:txBody>
      </p:sp>
      <p:sp>
        <p:nvSpPr>
          <p:cNvPr id="84" name="Shape 8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rPr/>
              <a:t>46</a:t>
            </a:fld>
            <a:endParaRPr/>
          </a:p>
        </p:txBody>
      </p:sp>
    </p:spTree>
    <p:extLst>
      <p:ext uri="{BB962C8B-B14F-4D97-AF65-F5344CB8AC3E}">
        <p14:creationId xmlns:p14="http://schemas.microsoft.com/office/powerpoint/2010/main" val="709290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a:spLocks noGrp="1"/>
          </p:cNvSpPr>
          <p:nvPr>
            <p:ph type="title"/>
          </p:nvPr>
        </p:nvSpPr>
        <p:spPr>
          <a:prstGeom prst="rect">
            <a:avLst/>
          </a:prstGeom>
        </p:spPr>
        <p:txBody>
          <a:bodyPr/>
          <a:lstStyle>
            <a:lvl1pPr>
              <a:defRPr sz="7000"/>
            </a:lvl1pPr>
          </a:lstStyle>
          <a:p>
            <a:pPr lvl="0">
              <a:defRPr sz="1800"/>
            </a:pPr>
            <a:r>
              <a:rPr sz="4922"/>
              <a:t>Define the Purpose of the Task Analysis</a:t>
            </a:r>
          </a:p>
        </p:txBody>
      </p:sp>
      <p:sp>
        <p:nvSpPr>
          <p:cNvPr id="87" name="Shape 87"/>
          <p:cNvSpPr>
            <a:spLocks noGrp="1"/>
          </p:cNvSpPr>
          <p:nvPr>
            <p:ph type="body" idx="1"/>
          </p:nvPr>
        </p:nvSpPr>
        <p:spPr>
          <a:xfrm>
            <a:off x="838200" y="1825624"/>
            <a:ext cx="7467600" cy="4773295"/>
          </a:xfrm>
          <a:prstGeom prst="rect">
            <a:avLst/>
          </a:prstGeom>
        </p:spPr>
        <p:txBody>
          <a:bodyPr vert="horz" lIns="0" tIns="0" rIns="0" bIns="0" rtlCol="0">
            <a:normAutofit/>
          </a:bodyPr>
          <a:lstStyle/>
          <a:p>
            <a:pPr marL="418787" indent="-269221" defTabSz="275203">
              <a:spcBef>
                <a:spcPts val="1125"/>
              </a:spcBef>
              <a:defRPr sz="1800"/>
            </a:pPr>
            <a:r>
              <a:rPr sz="2600" dirty="0"/>
              <a:t>Define what design considerations the analysis should address, for example:</a:t>
            </a:r>
          </a:p>
          <a:p>
            <a:pPr marL="1085380" lvl="2" indent="-269221" defTabSz="275203">
              <a:spcBef>
                <a:spcPts val="1125"/>
              </a:spcBef>
              <a:defRPr sz="1800"/>
            </a:pPr>
            <a:r>
              <a:rPr sz="2200" dirty="0"/>
              <a:t>defining training requirements</a:t>
            </a:r>
          </a:p>
          <a:p>
            <a:pPr marL="1085380" lvl="2" indent="-269221" defTabSz="275203">
              <a:spcBef>
                <a:spcPts val="1125"/>
              </a:spcBef>
              <a:defRPr sz="1800"/>
            </a:pPr>
            <a:r>
              <a:rPr sz="2200" dirty="0"/>
              <a:t>identifying software/hardware design requirements</a:t>
            </a:r>
          </a:p>
          <a:p>
            <a:pPr marL="1085380" lvl="2" indent="-269221" defTabSz="275203">
              <a:spcBef>
                <a:spcPts val="1125"/>
              </a:spcBef>
              <a:defRPr sz="1800"/>
            </a:pPr>
            <a:r>
              <a:rPr sz="2200" dirty="0"/>
              <a:t>redesigning processes</a:t>
            </a:r>
          </a:p>
          <a:p>
            <a:pPr marL="1085380" lvl="2" indent="-269221" defTabSz="275203">
              <a:spcBef>
                <a:spcPts val="1125"/>
              </a:spcBef>
              <a:defRPr sz="1800"/>
            </a:pPr>
            <a:r>
              <a:rPr sz="2200" dirty="0"/>
              <a:t>assessing system reliability</a:t>
            </a:r>
          </a:p>
          <a:p>
            <a:pPr marL="1085380" lvl="2" indent="-269221" defTabSz="275203">
              <a:spcBef>
                <a:spcPts val="1125"/>
              </a:spcBef>
              <a:defRPr sz="1800"/>
            </a:pPr>
            <a:r>
              <a:rPr sz="2200" dirty="0"/>
              <a:t>evaluating staffing requirements</a:t>
            </a:r>
          </a:p>
          <a:p>
            <a:pPr marL="1085380" lvl="2" indent="-269221" defTabSz="275203">
              <a:spcBef>
                <a:spcPts val="1125"/>
              </a:spcBef>
              <a:defRPr sz="1800"/>
            </a:pPr>
            <a:r>
              <a:rPr sz="2200" dirty="0"/>
              <a:t>estimating workload</a:t>
            </a:r>
          </a:p>
          <a:p>
            <a:pPr marL="418787" indent="-269221" defTabSz="275203">
              <a:spcBef>
                <a:spcPts val="1125"/>
              </a:spcBef>
              <a:defRPr sz="1800"/>
            </a:pPr>
            <a:r>
              <a:rPr sz="2600" dirty="0"/>
              <a:t>The defined purpose will influence the information that is gathered</a:t>
            </a:r>
          </a:p>
        </p:txBody>
      </p:sp>
      <p:sp>
        <p:nvSpPr>
          <p:cNvPr id="88" name="Shape 8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fld id="{86CB4B4D-7CA3-9044-876B-883B54F8677D}" type="slidenum">
              <a:t>47</a:t>
            </a:fld>
            <a:endParaRPr/>
          </a:p>
        </p:txBody>
      </p:sp>
    </p:spTree>
    <p:extLst>
      <p:ext uri="{BB962C8B-B14F-4D97-AF65-F5344CB8AC3E}">
        <p14:creationId xmlns:p14="http://schemas.microsoft.com/office/powerpoint/2010/main" val="422115246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a:spLocks noGrp="1"/>
          </p:cNvSpPr>
          <p:nvPr>
            <p:ph type="title"/>
          </p:nvPr>
        </p:nvSpPr>
        <p:spPr>
          <a:prstGeom prst="rect">
            <a:avLst/>
          </a:prstGeom>
        </p:spPr>
        <p:txBody>
          <a:bodyPr/>
          <a:lstStyle>
            <a:lvl1pPr>
              <a:defRPr sz="7000"/>
            </a:lvl1pPr>
          </a:lstStyle>
          <a:p>
            <a:pPr lvl="0">
              <a:defRPr sz="1800"/>
            </a:pPr>
            <a:r>
              <a:rPr sz="4922"/>
              <a:t>Categories of Required Data</a:t>
            </a:r>
          </a:p>
        </p:txBody>
      </p:sp>
      <p:sp>
        <p:nvSpPr>
          <p:cNvPr id="93" name="Shape 93"/>
          <p:cNvSpPr>
            <a:spLocks noGrp="1"/>
          </p:cNvSpPr>
          <p:nvPr>
            <p:ph type="body" idx="1"/>
          </p:nvPr>
        </p:nvSpPr>
        <p:spPr>
          <a:prstGeom prst="rect">
            <a:avLst/>
          </a:prstGeom>
        </p:spPr>
        <p:txBody>
          <a:bodyPr vert="horz" lIns="0" tIns="0" rIns="0" bIns="0" rtlCol="0">
            <a:normAutofit/>
          </a:bodyPr>
          <a:lstStyle/>
          <a:p>
            <a:pPr lvl="0">
              <a:defRPr sz="1800"/>
            </a:pPr>
            <a:r>
              <a:rPr sz="2953" dirty="0"/>
              <a:t>Hierarchical relationships</a:t>
            </a:r>
          </a:p>
          <a:p>
            <a:pPr lvl="0">
              <a:defRPr sz="1800"/>
            </a:pPr>
            <a:r>
              <a:rPr sz="2953" dirty="0"/>
              <a:t>Information flows</a:t>
            </a:r>
          </a:p>
          <a:p>
            <a:pPr lvl="0">
              <a:defRPr sz="1800"/>
            </a:pPr>
            <a:r>
              <a:rPr sz="2953" dirty="0"/>
              <a:t>Task sequence</a:t>
            </a:r>
          </a:p>
          <a:p>
            <a:pPr lvl="0">
              <a:defRPr sz="1800"/>
            </a:pPr>
            <a:r>
              <a:rPr sz="2953" dirty="0"/>
              <a:t>Location and environmental condition</a:t>
            </a:r>
          </a:p>
        </p:txBody>
      </p:sp>
      <p:sp>
        <p:nvSpPr>
          <p:cNvPr id="94" name="Shape 9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fld id="{86CB4B4D-7CA3-9044-876B-883B54F8677D}" type="slidenum">
              <a:t>48</a:t>
            </a:fld>
            <a:endParaRPr/>
          </a:p>
        </p:txBody>
      </p:sp>
    </p:spTree>
    <p:extLst>
      <p:ext uri="{BB962C8B-B14F-4D97-AF65-F5344CB8AC3E}">
        <p14:creationId xmlns:p14="http://schemas.microsoft.com/office/powerpoint/2010/main" val="296419936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pPr lvl="0">
              <a:defRPr sz="1800"/>
            </a:pPr>
            <a:r>
              <a:rPr sz="5906"/>
              <a:t>Types of Data</a:t>
            </a:r>
          </a:p>
        </p:txBody>
      </p:sp>
      <p:sp>
        <p:nvSpPr>
          <p:cNvPr id="97" name="Shape 97"/>
          <p:cNvSpPr>
            <a:spLocks noGrp="1"/>
          </p:cNvSpPr>
          <p:nvPr>
            <p:ph type="body" idx="1"/>
          </p:nvPr>
        </p:nvSpPr>
        <p:spPr>
          <a:xfrm>
            <a:off x="517743" y="2066568"/>
            <a:ext cx="6297037" cy="3893344"/>
          </a:xfrm>
          <a:prstGeom prst="rect">
            <a:avLst/>
          </a:prstGeom>
        </p:spPr>
        <p:txBody>
          <a:bodyPr vert="horz" lIns="0" tIns="0" rIns="0" bIns="0" rtlCol="0">
            <a:normAutofit/>
          </a:bodyPr>
          <a:lstStyle/>
          <a:p>
            <a:pPr marL="0" indent="0" defTabSz="345030">
              <a:spcBef>
                <a:spcPts val="2180"/>
              </a:spcBef>
              <a:buNone/>
              <a:defRPr sz="1800"/>
            </a:pPr>
            <a:r>
              <a:rPr sz="2600" b="1" dirty="0"/>
              <a:t>Hierarchical relationships </a:t>
            </a:r>
            <a:r>
              <a:rPr sz="2600" dirty="0"/>
              <a:t>describe:</a:t>
            </a:r>
          </a:p>
          <a:p>
            <a:pPr marL="742165" lvl="1" indent="-292125" defTabSz="345030">
              <a:spcBef>
                <a:spcPts val="2180"/>
              </a:spcBef>
              <a:defRPr sz="1800"/>
            </a:pPr>
            <a:r>
              <a:rPr sz="2600" dirty="0"/>
              <a:t>function, task, subtask relationships</a:t>
            </a:r>
          </a:p>
          <a:p>
            <a:pPr marL="742165" lvl="1" indent="-292125" defTabSz="345030">
              <a:spcBef>
                <a:spcPts val="2180"/>
              </a:spcBef>
              <a:defRPr sz="1800"/>
            </a:pPr>
            <a:r>
              <a:rPr sz="2600" dirty="0"/>
              <a:t>how tasks are composed of subtasks</a:t>
            </a:r>
          </a:p>
          <a:p>
            <a:pPr marL="742165" lvl="1" indent="-292125" defTabSz="345030">
              <a:spcBef>
                <a:spcPts val="2180"/>
              </a:spcBef>
              <a:defRPr sz="1800"/>
            </a:pPr>
            <a:r>
              <a:rPr sz="2600" dirty="0"/>
              <a:t>how groups of tasks combine into functions</a:t>
            </a:r>
          </a:p>
        </p:txBody>
      </p:sp>
      <p:sp>
        <p:nvSpPr>
          <p:cNvPr id="98" name="Shape 9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fld id="{86CB4B4D-7CA3-9044-876B-883B54F8677D}" type="slidenum">
              <a:rPr/>
              <a:t>49</a:t>
            </a:fld>
            <a:endParaRPr/>
          </a:p>
        </p:txBody>
      </p:sp>
      <p:grpSp>
        <p:nvGrpSpPr>
          <p:cNvPr id="2" name="Group 1"/>
          <p:cNvGrpSpPr/>
          <p:nvPr/>
        </p:nvGrpSpPr>
        <p:grpSpPr>
          <a:xfrm>
            <a:off x="6868358" y="2530911"/>
            <a:ext cx="4947047" cy="2411016"/>
            <a:chOff x="5283398" y="3384351"/>
            <a:chExt cx="4947047" cy="2411016"/>
          </a:xfrm>
        </p:grpSpPr>
        <p:cxnSp>
          <p:nvCxnSpPr>
            <p:cNvPr id="99" name="Connector 99"/>
            <p:cNvCxnSpPr>
              <a:stCxn id="101" idx="0"/>
              <a:endCxn id="105" idx="0"/>
            </p:cNvCxnSpPr>
            <p:nvPr/>
          </p:nvCxnSpPr>
          <p:spPr>
            <a:xfrm flipH="1">
              <a:off x="7756922" y="3661172"/>
              <a:ext cx="901898" cy="928688"/>
            </a:xfrm>
            <a:prstGeom prst="straightConnector1">
              <a:avLst/>
            </a:prstGeom>
            <a:ln w="38100">
              <a:solidFill/>
              <a:miter lim="400000"/>
            </a:ln>
          </p:spPr>
        </p:cxnSp>
        <p:cxnSp>
          <p:nvCxnSpPr>
            <p:cNvPr id="100" name="Connector 100"/>
            <p:cNvCxnSpPr>
              <a:stCxn id="101" idx="0"/>
              <a:endCxn id="106" idx="0"/>
            </p:cNvCxnSpPr>
            <p:nvPr/>
          </p:nvCxnSpPr>
          <p:spPr>
            <a:xfrm>
              <a:off x="8658820" y="3661172"/>
              <a:ext cx="839391" cy="928688"/>
            </a:xfrm>
            <a:prstGeom prst="straightConnector1">
              <a:avLst/>
            </a:prstGeom>
            <a:ln w="38100">
              <a:solidFill/>
              <a:miter lim="400000"/>
            </a:ln>
          </p:spPr>
        </p:cxnSp>
        <p:sp>
          <p:nvSpPr>
            <p:cNvPr id="101" name="Shape 101"/>
            <p:cNvSpPr/>
            <p:nvPr/>
          </p:nvSpPr>
          <p:spPr>
            <a:xfrm>
              <a:off x="7926586" y="3384351"/>
              <a:ext cx="1464469" cy="553641"/>
            </a:xfrm>
            <a:prstGeom prst="rect">
              <a:avLst/>
            </a:prstGeom>
            <a:solidFill>
              <a:srgbClr val="76D6FF"/>
            </a:solidFill>
            <a:ln w="25400">
              <a:solidFill/>
              <a:miter lim="400000"/>
            </a:ln>
            <a:extLst>
              <a:ext uri="{C572A759-6A51-4108-AA02-DFA0A04FC94B}">
                <ma14:wrappingTextBoxFlag xmlns:ma14="http://schemas.microsoft.com/office/mac/drawingml/2011/main" xmlns="" val="1"/>
              </a:ext>
            </a:extLst>
          </p:spPr>
          <p:txBody>
            <a:bodyPr lIns="0" tIns="0" rIns="0" bIns="0" anchor="ctr"/>
            <a:lstStyle>
              <a:lvl1pPr>
                <a:defRPr sz="4000">
                  <a:effectLst>
                    <a:outerShdw blurRad="38100" dist="12700" dir="5400000" rotWithShape="0">
                      <a:srgbClr val="000000">
                        <a:alpha val="50000"/>
                      </a:srgbClr>
                    </a:outerShdw>
                  </a:effectLst>
                </a:defRPr>
              </a:lvl1pPr>
            </a:lstStyle>
            <a:p>
              <a:pPr lvl="0">
                <a:defRPr sz="1800">
                  <a:effectLst/>
                </a:defRPr>
              </a:pPr>
              <a:r>
                <a:rPr sz="1969" dirty="0"/>
                <a:t>Function</a:t>
              </a:r>
            </a:p>
          </p:txBody>
        </p:sp>
        <p:cxnSp>
          <p:nvCxnSpPr>
            <p:cNvPr id="102" name="Connector 102"/>
            <p:cNvCxnSpPr>
              <a:stCxn id="105" idx="0"/>
            </p:cNvCxnSpPr>
            <p:nvPr/>
          </p:nvCxnSpPr>
          <p:spPr>
            <a:xfrm flipH="1">
              <a:off x="6015633" y="4589859"/>
              <a:ext cx="1741289" cy="928688"/>
            </a:xfrm>
            <a:prstGeom prst="straightConnector1">
              <a:avLst/>
            </a:prstGeom>
            <a:ln w="38100">
              <a:solidFill/>
              <a:miter lim="400000"/>
            </a:ln>
          </p:spPr>
        </p:cxnSp>
        <p:cxnSp>
          <p:nvCxnSpPr>
            <p:cNvPr id="103" name="Connector 103"/>
            <p:cNvCxnSpPr>
              <a:stCxn id="105" idx="0"/>
              <a:endCxn id="108" idx="0"/>
            </p:cNvCxnSpPr>
            <p:nvPr/>
          </p:nvCxnSpPr>
          <p:spPr>
            <a:xfrm>
              <a:off x="7756922" y="4589859"/>
              <a:ext cx="0" cy="928688"/>
            </a:xfrm>
            <a:prstGeom prst="straightConnector1">
              <a:avLst/>
            </a:prstGeom>
            <a:ln w="38100">
              <a:solidFill/>
              <a:miter lim="400000"/>
            </a:ln>
          </p:spPr>
        </p:cxnSp>
        <p:cxnSp>
          <p:nvCxnSpPr>
            <p:cNvPr id="104" name="Connector 104"/>
            <p:cNvCxnSpPr>
              <a:stCxn id="105" idx="0"/>
              <a:endCxn id="109" idx="0"/>
            </p:cNvCxnSpPr>
            <p:nvPr/>
          </p:nvCxnSpPr>
          <p:spPr>
            <a:xfrm>
              <a:off x="7756922" y="4589859"/>
              <a:ext cx="1741289" cy="928688"/>
            </a:xfrm>
            <a:prstGeom prst="straightConnector1">
              <a:avLst/>
            </a:prstGeom>
            <a:ln w="38100">
              <a:solidFill/>
              <a:miter lim="400000"/>
            </a:ln>
          </p:spPr>
        </p:cxnSp>
        <p:sp>
          <p:nvSpPr>
            <p:cNvPr id="105" name="Shape 105"/>
            <p:cNvSpPr/>
            <p:nvPr/>
          </p:nvSpPr>
          <p:spPr>
            <a:xfrm>
              <a:off x="7024687" y="4313039"/>
              <a:ext cx="1464469" cy="553641"/>
            </a:xfrm>
            <a:prstGeom prst="rect">
              <a:avLst/>
            </a:prstGeom>
            <a:solidFill>
              <a:srgbClr val="76D6FF"/>
            </a:solidFill>
            <a:ln w="25400">
              <a:solidFill/>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 val="1"/>
              </a:ext>
            </a:extLst>
          </p:spPr>
          <p:txBody>
            <a:bodyPr lIns="0" tIns="0" rIns="0" bIns="0" anchor="ctr"/>
            <a:lstStyle>
              <a:lvl1pPr>
                <a:defRPr sz="4000">
                  <a:effectLst>
                    <a:outerShdw blurRad="38100" dist="12700" dir="5400000" rotWithShape="0">
                      <a:srgbClr val="000000">
                        <a:alpha val="50000"/>
                      </a:srgbClr>
                    </a:outerShdw>
                  </a:effectLst>
                </a:defRPr>
              </a:lvl1pPr>
            </a:lstStyle>
            <a:p>
              <a:pPr lvl="0">
                <a:defRPr sz="1800">
                  <a:effectLst/>
                </a:defRPr>
              </a:pPr>
              <a:r>
                <a:rPr sz="1969"/>
                <a:t>Task 1</a:t>
              </a:r>
            </a:p>
          </p:txBody>
        </p:sp>
        <p:sp>
          <p:nvSpPr>
            <p:cNvPr id="106" name="Shape 106"/>
            <p:cNvSpPr/>
            <p:nvPr/>
          </p:nvSpPr>
          <p:spPr>
            <a:xfrm>
              <a:off x="8765976" y="4313039"/>
              <a:ext cx="1464469" cy="553641"/>
            </a:xfrm>
            <a:prstGeom prst="rect">
              <a:avLst/>
            </a:prstGeom>
            <a:solidFill>
              <a:srgbClr val="76D6FF"/>
            </a:solidFill>
            <a:ln w="25400">
              <a:solidFill/>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 val="1"/>
              </a:ext>
            </a:extLst>
          </p:spPr>
          <p:txBody>
            <a:bodyPr lIns="0" tIns="0" rIns="0" bIns="0" anchor="ctr"/>
            <a:lstStyle>
              <a:lvl1pPr>
                <a:defRPr sz="4000">
                  <a:effectLst>
                    <a:outerShdw blurRad="38100" dist="12700" dir="5400000" rotWithShape="0">
                      <a:srgbClr val="000000">
                        <a:alpha val="50000"/>
                      </a:srgbClr>
                    </a:outerShdw>
                  </a:effectLst>
                </a:defRPr>
              </a:lvl1pPr>
            </a:lstStyle>
            <a:p>
              <a:pPr lvl="0">
                <a:defRPr sz="1800">
                  <a:effectLst/>
                </a:defRPr>
              </a:pPr>
              <a:r>
                <a:rPr sz="1969"/>
                <a:t>Task 2</a:t>
              </a:r>
            </a:p>
          </p:txBody>
        </p:sp>
        <p:sp>
          <p:nvSpPr>
            <p:cNvPr id="107" name="Shape 107"/>
            <p:cNvSpPr/>
            <p:nvPr/>
          </p:nvSpPr>
          <p:spPr>
            <a:xfrm>
              <a:off x="5283398" y="5241726"/>
              <a:ext cx="1464469" cy="553641"/>
            </a:xfrm>
            <a:prstGeom prst="rect">
              <a:avLst/>
            </a:prstGeom>
            <a:solidFill>
              <a:srgbClr val="76D6FF"/>
            </a:solidFill>
            <a:ln w="25400">
              <a:solidFill/>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 val="1"/>
              </a:ext>
            </a:extLst>
          </p:spPr>
          <p:txBody>
            <a:bodyPr lIns="0" tIns="0" rIns="0" bIns="0" anchor="ctr"/>
            <a:lstStyle>
              <a:lvl1pPr>
                <a:defRPr sz="3600">
                  <a:effectLst>
                    <a:outerShdw blurRad="38100" dist="12700" dir="5400000" rotWithShape="0">
                      <a:srgbClr val="000000">
                        <a:alpha val="50000"/>
                      </a:srgbClr>
                    </a:outerShdw>
                  </a:effectLst>
                </a:defRPr>
              </a:lvl1pPr>
            </a:lstStyle>
            <a:p>
              <a:pPr lvl="0">
                <a:defRPr sz="1800">
                  <a:effectLst/>
                </a:defRPr>
              </a:pPr>
              <a:r>
                <a:rPr sz="1687" dirty="0"/>
                <a:t>Subtask 1</a:t>
              </a:r>
            </a:p>
          </p:txBody>
        </p:sp>
        <p:sp>
          <p:nvSpPr>
            <p:cNvPr id="108" name="Shape 108"/>
            <p:cNvSpPr/>
            <p:nvPr/>
          </p:nvSpPr>
          <p:spPr>
            <a:xfrm>
              <a:off x="7024687" y="5241726"/>
              <a:ext cx="1464469" cy="553641"/>
            </a:xfrm>
            <a:prstGeom prst="rect">
              <a:avLst/>
            </a:prstGeom>
            <a:solidFill>
              <a:srgbClr val="76D6FF"/>
            </a:solidFill>
            <a:ln w="25400">
              <a:solidFill/>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 val="1"/>
              </a:ext>
            </a:extLst>
          </p:spPr>
          <p:txBody>
            <a:bodyPr lIns="0" tIns="0" rIns="0" bIns="0" anchor="ctr"/>
            <a:lstStyle>
              <a:lvl1pPr>
                <a:defRPr sz="3600">
                  <a:effectLst>
                    <a:outerShdw blurRad="38100" dist="12700" dir="5400000" rotWithShape="0">
                      <a:srgbClr val="000000">
                        <a:alpha val="50000"/>
                      </a:srgbClr>
                    </a:outerShdw>
                  </a:effectLst>
                </a:defRPr>
              </a:lvl1pPr>
            </a:lstStyle>
            <a:p>
              <a:pPr lvl="0">
                <a:defRPr sz="1800">
                  <a:effectLst/>
                </a:defRPr>
              </a:pPr>
              <a:r>
                <a:rPr sz="1687" dirty="0"/>
                <a:t>Subtask 2</a:t>
              </a:r>
            </a:p>
          </p:txBody>
        </p:sp>
        <p:sp>
          <p:nvSpPr>
            <p:cNvPr id="109" name="Shape 109"/>
            <p:cNvSpPr/>
            <p:nvPr/>
          </p:nvSpPr>
          <p:spPr>
            <a:xfrm>
              <a:off x="8765976" y="5241726"/>
              <a:ext cx="1464469" cy="553641"/>
            </a:xfrm>
            <a:prstGeom prst="rect">
              <a:avLst/>
            </a:prstGeom>
            <a:solidFill>
              <a:srgbClr val="76D6FF"/>
            </a:solidFill>
            <a:ln w="25400">
              <a:solidFill/>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 val="1"/>
              </a:ext>
            </a:extLst>
          </p:spPr>
          <p:txBody>
            <a:bodyPr lIns="0" tIns="0" rIns="0" bIns="0" anchor="ctr"/>
            <a:lstStyle>
              <a:lvl1pPr>
                <a:defRPr sz="3600">
                  <a:effectLst>
                    <a:outerShdw blurRad="38100" dist="12700" dir="5400000" rotWithShape="0">
                      <a:srgbClr val="000000">
                        <a:alpha val="50000"/>
                      </a:srgbClr>
                    </a:outerShdw>
                  </a:effectLst>
                </a:defRPr>
              </a:lvl1pPr>
            </a:lstStyle>
            <a:p>
              <a:pPr lvl="0">
                <a:defRPr sz="1800">
                  <a:effectLst/>
                </a:defRPr>
              </a:pPr>
              <a:r>
                <a:rPr sz="1687" dirty="0"/>
                <a:t>Subtask 3</a:t>
              </a:r>
            </a:p>
          </p:txBody>
        </p:sp>
      </p:grpSp>
    </p:spTree>
    <p:extLst>
      <p:ext uri="{BB962C8B-B14F-4D97-AF65-F5344CB8AC3E}">
        <p14:creationId xmlns:p14="http://schemas.microsoft.com/office/powerpoint/2010/main" val="43817217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D580556-4FD4-48AB-8055-55BEB71A6A6E}"/>
              </a:ext>
            </a:extLst>
          </p:cNvPr>
          <p:cNvSpPr>
            <a:spLocks noGrp="1"/>
          </p:cNvSpPr>
          <p:nvPr>
            <p:ph idx="1"/>
          </p:nvPr>
        </p:nvSpPr>
        <p:spPr/>
        <p:txBody>
          <a:bodyPr/>
          <a:lstStyle/>
          <a:p>
            <a:endParaRPr lang="en-CA" dirty="0"/>
          </a:p>
        </p:txBody>
      </p:sp>
      <p:sp>
        <p:nvSpPr>
          <p:cNvPr id="7" name="Title 6">
            <a:extLst>
              <a:ext uri="{FF2B5EF4-FFF2-40B4-BE49-F238E27FC236}">
                <a16:creationId xmlns:a16="http://schemas.microsoft.com/office/drawing/2014/main" id="{B699D4A8-FED1-4B23-9E44-B87F199C8687}"/>
              </a:ext>
            </a:extLst>
          </p:cNvPr>
          <p:cNvSpPr>
            <a:spLocks noGrp="1"/>
          </p:cNvSpPr>
          <p:nvPr>
            <p:ph type="title"/>
          </p:nvPr>
        </p:nvSpPr>
        <p:spPr/>
        <p:txBody>
          <a:bodyPr/>
          <a:lstStyle/>
          <a:p>
            <a:endParaRPr lang="en-CA"/>
          </a:p>
        </p:txBody>
      </p:sp>
      <p:pic>
        <p:nvPicPr>
          <p:cNvPr id="9" name="Picture 8">
            <a:extLst>
              <a:ext uri="{FF2B5EF4-FFF2-40B4-BE49-F238E27FC236}">
                <a16:creationId xmlns:a16="http://schemas.microsoft.com/office/drawing/2014/main" id="{E235D6E9-05C5-4326-9943-5E97899F098F}"/>
              </a:ext>
            </a:extLst>
          </p:cNvPr>
          <p:cNvPicPr>
            <a:picLocks noChangeAspect="1"/>
          </p:cNvPicPr>
          <p:nvPr/>
        </p:nvPicPr>
        <p:blipFill>
          <a:blip r:embed="rId3"/>
          <a:stretch>
            <a:fillRect/>
          </a:stretch>
        </p:blipFill>
        <p:spPr>
          <a:xfrm>
            <a:off x="3080916" y="332943"/>
            <a:ext cx="6030167" cy="6192114"/>
          </a:xfrm>
          <a:prstGeom prst="rect">
            <a:avLst/>
          </a:prstGeom>
        </p:spPr>
      </p:pic>
      <p:sp>
        <p:nvSpPr>
          <p:cNvPr id="2" name="Oval 1">
            <a:extLst>
              <a:ext uri="{FF2B5EF4-FFF2-40B4-BE49-F238E27FC236}">
                <a16:creationId xmlns:a16="http://schemas.microsoft.com/office/drawing/2014/main" id="{12C09A69-4E24-4AE6-101C-559B053631DC}"/>
              </a:ext>
            </a:extLst>
          </p:cNvPr>
          <p:cNvSpPr/>
          <p:nvPr/>
        </p:nvSpPr>
        <p:spPr>
          <a:xfrm>
            <a:off x="5410328" y="1690688"/>
            <a:ext cx="1529315" cy="11341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4E1C56A9-4E47-6FEB-4251-A9532EE02179}"/>
              </a:ext>
            </a:extLst>
          </p:cNvPr>
          <p:cNvSpPr txBox="1"/>
          <p:nvPr/>
        </p:nvSpPr>
        <p:spPr>
          <a:xfrm>
            <a:off x="75519" y="6382995"/>
            <a:ext cx="8080601" cy="553998"/>
          </a:xfrm>
          <a:prstGeom prst="rect">
            <a:avLst/>
          </a:prstGeom>
          <a:noFill/>
        </p:spPr>
        <p:txBody>
          <a:bodyPr wrap="square">
            <a:spAutoFit/>
          </a:bodyPr>
          <a:lstStyle/>
          <a:p>
            <a:r>
              <a:rPr lang="en-CA" sz="1000" dirty="0">
                <a:solidFill>
                  <a:schemeClr val="tx1">
                    <a:lumMod val="50000"/>
                    <a:lumOff val="50000"/>
                  </a:schemeClr>
                </a:solidFill>
              </a:rPr>
              <a:t>Lee and </a:t>
            </a:r>
            <a:r>
              <a:rPr lang="en-CA" sz="1000" dirty="0" err="1">
                <a:solidFill>
                  <a:schemeClr val="tx1">
                    <a:lumMod val="50000"/>
                    <a:lumOff val="50000"/>
                  </a:schemeClr>
                </a:solidFill>
              </a:rPr>
              <a:t>Seppelt</a:t>
            </a:r>
            <a:r>
              <a:rPr lang="en-CA" sz="1000" dirty="0">
                <a:solidFill>
                  <a:schemeClr val="tx1">
                    <a:lumMod val="50000"/>
                    <a:lumOff val="50000"/>
                  </a:schemeClr>
                </a:solidFill>
              </a:rPr>
              <a:t> (2012) Human Factors and Ergonomics in Automation Design. In Handbook of Human Factors and Ergonomics. </a:t>
            </a:r>
            <a:r>
              <a:rPr lang="en-CA" sz="1000" b="0" i="0" u="sng" dirty="0">
                <a:solidFill>
                  <a:schemeClr val="tx1">
                    <a:lumMod val="50000"/>
                    <a:lumOff val="50000"/>
                  </a:schemeClr>
                </a:solidFill>
                <a:effectLst/>
                <a:latin typeface="inherit"/>
                <a:hlinkClick r:id="rId4">
                  <a:extLst>
                    <a:ext uri="{A12FA001-AC4F-418D-AE19-62706E023703}">
                      <ahyp:hlinkClr xmlns:ahyp="http://schemas.microsoft.com/office/drawing/2018/hyperlinkcolor" val="tx"/>
                    </a:ext>
                  </a:extLst>
                </a:hlinkClick>
              </a:rPr>
              <a:t>10.1002/9781118131350.ch59</a:t>
            </a:r>
            <a:endParaRPr lang="en-CA" sz="1000" b="0" i="0" dirty="0">
              <a:solidFill>
                <a:schemeClr val="tx1">
                  <a:lumMod val="50000"/>
                  <a:lumOff val="50000"/>
                </a:schemeClr>
              </a:solidFill>
              <a:effectLst/>
              <a:latin typeface="Inter Var"/>
            </a:endParaRPr>
          </a:p>
          <a:p>
            <a:endParaRPr lang="en-CA" sz="1000" dirty="0">
              <a:solidFill>
                <a:schemeClr val="tx1">
                  <a:lumMod val="50000"/>
                  <a:lumOff val="50000"/>
                </a:schemeClr>
              </a:solidFill>
            </a:endParaRPr>
          </a:p>
        </p:txBody>
      </p:sp>
    </p:spTree>
    <p:extLst>
      <p:ext uri="{BB962C8B-B14F-4D97-AF65-F5344CB8AC3E}">
        <p14:creationId xmlns:p14="http://schemas.microsoft.com/office/powerpoint/2010/main" val="290758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p:cNvSpPr>
          <p:nvPr>
            <p:ph type="title"/>
          </p:nvPr>
        </p:nvSpPr>
        <p:spPr>
          <a:prstGeom prst="rect">
            <a:avLst/>
          </a:prstGeom>
        </p:spPr>
        <p:txBody>
          <a:bodyPr/>
          <a:lstStyle/>
          <a:p>
            <a:pPr lvl="0">
              <a:defRPr sz="1800"/>
            </a:pPr>
            <a:r>
              <a:rPr sz="5906"/>
              <a:t>Types of Data</a:t>
            </a:r>
          </a:p>
        </p:txBody>
      </p:sp>
      <p:sp>
        <p:nvSpPr>
          <p:cNvPr id="114" name="Shape 114"/>
          <p:cNvSpPr>
            <a:spLocks noGrp="1"/>
          </p:cNvSpPr>
          <p:nvPr>
            <p:ph type="body" idx="1"/>
          </p:nvPr>
        </p:nvSpPr>
        <p:spPr>
          <a:prstGeom prst="rect">
            <a:avLst/>
          </a:prstGeom>
        </p:spPr>
        <p:txBody>
          <a:bodyPr vert="horz" lIns="0" tIns="0" rIns="0" bIns="0" rtlCol="0">
            <a:normAutofit/>
          </a:bodyPr>
          <a:lstStyle/>
          <a:p>
            <a:pPr marL="0" indent="0" defTabSz="291633">
              <a:spcBef>
                <a:spcPts val="1195"/>
              </a:spcBef>
              <a:buNone/>
              <a:defRPr sz="1800"/>
            </a:pPr>
            <a:r>
              <a:rPr sz="2600" b="1" dirty="0"/>
              <a:t>Information flow:</a:t>
            </a:r>
          </a:p>
          <a:p>
            <a:pPr marL="665684" lvl="1" indent="-285293" defTabSz="291633">
              <a:spcBef>
                <a:spcPts val="1195"/>
              </a:spcBef>
              <a:defRPr sz="1800"/>
            </a:pPr>
            <a:r>
              <a:rPr sz="2600" dirty="0"/>
              <a:t>Describes the communication between people and the roles that people and automated systems play in the system</a:t>
            </a:r>
          </a:p>
          <a:p>
            <a:pPr marL="665684" lvl="1" indent="-285293" defTabSz="291633">
              <a:spcBef>
                <a:spcPts val="1195"/>
              </a:spcBef>
              <a:defRPr sz="1800"/>
            </a:pPr>
            <a:r>
              <a:rPr sz="2600" dirty="0"/>
              <a:t>Examples: </a:t>
            </a:r>
          </a:p>
          <a:p>
            <a:pPr marL="1344779" lvl="3" indent="-285293" defTabSz="291633">
              <a:spcBef>
                <a:spcPts val="1195"/>
              </a:spcBef>
              <a:defRPr sz="1800"/>
            </a:pPr>
            <a:r>
              <a:rPr sz="2400" dirty="0"/>
              <a:t>individuals and their roles and responsibilities</a:t>
            </a:r>
          </a:p>
          <a:p>
            <a:pPr marL="1344779" lvl="3" indent="-285293" defTabSz="291633">
              <a:spcBef>
                <a:spcPts val="1195"/>
              </a:spcBef>
              <a:defRPr sz="1800"/>
            </a:pPr>
            <a:r>
              <a:rPr lang="en-CA" sz="2400" dirty="0"/>
              <a:t>s</a:t>
            </a:r>
            <a:r>
              <a:rPr sz="2400" dirty="0"/>
              <a:t>kills and knowledge of the individuals</a:t>
            </a:r>
          </a:p>
          <a:p>
            <a:pPr marL="1344779" lvl="3" indent="-285293" defTabSz="291633">
              <a:spcBef>
                <a:spcPts val="1195"/>
              </a:spcBef>
              <a:defRPr sz="1800"/>
            </a:pPr>
            <a:r>
              <a:rPr sz="2400" dirty="0"/>
              <a:t>flow of information</a:t>
            </a:r>
          </a:p>
          <a:p>
            <a:pPr marL="1344779" lvl="3" indent="-285293" defTabSz="291633">
              <a:spcBef>
                <a:spcPts val="1195"/>
              </a:spcBef>
              <a:defRPr sz="1800"/>
            </a:pPr>
            <a:r>
              <a:rPr sz="2400" dirty="0"/>
              <a:t>information needed and information generated by each individual  </a:t>
            </a:r>
          </a:p>
        </p:txBody>
      </p:sp>
      <p:sp>
        <p:nvSpPr>
          <p:cNvPr id="115" name="Shape 11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fld id="{86CB4B4D-7CA3-9044-876B-883B54F8677D}" type="slidenum">
              <a:t>50</a:t>
            </a:fld>
            <a:endParaRPr/>
          </a:p>
        </p:txBody>
      </p:sp>
    </p:spTree>
    <p:extLst>
      <p:ext uri="{BB962C8B-B14F-4D97-AF65-F5344CB8AC3E}">
        <p14:creationId xmlns:p14="http://schemas.microsoft.com/office/powerpoint/2010/main" val="97983182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title"/>
          </p:nvPr>
        </p:nvSpPr>
        <p:spPr>
          <a:prstGeom prst="rect">
            <a:avLst/>
          </a:prstGeom>
        </p:spPr>
        <p:txBody>
          <a:bodyPr/>
          <a:lstStyle/>
          <a:p>
            <a:pPr lvl="0">
              <a:defRPr sz="1800"/>
            </a:pPr>
            <a:r>
              <a:rPr sz="5906"/>
              <a:t>Types of Data</a:t>
            </a:r>
          </a:p>
        </p:txBody>
      </p:sp>
      <p:sp>
        <p:nvSpPr>
          <p:cNvPr id="120" name="Shape 120"/>
          <p:cNvSpPr>
            <a:spLocks noGrp="1"/>
          </p:cNvSpPr>
          <p:nvPr>
            <p:ph type="body" idx="1"/>
          </p:nvPr>
        </p:nvSpPr>
        <p:spPr>
          <a:xfrm>
            <a:off x="838200" y="1598296"/>
            <a:ext cx="10515600" cy="4351338"/>
          </a:xfrm>
          <a:prstGeom prst="rect">
            <a:avLst/>
          </a:prstGeom>
        </p:spPr>
        <p:txBody>
          <a:bodyPr vert="horz" lIns="0" tIns="0" rIns="0" bIns="0" rtlCol="0">
            <a:noAutofit/>
          </a:bodyPr>
          <a:lstStyle/>
          <a:p>
            <a:pPr marL="0" indent="0" defTabSz="246451">
              <a:spcBef>
                <a:spcPts val="984"/>
              </a:spcBef>
              <a:buNone/>
              <a:defRPr sz="1800"/>
            </a:pPr>
            <a:r>
              <a:rPr sz="2600" b="1" dirty="0"/>
              <a:t>Task sequence:</a:t>
            </a:r>
          </a:p>
          <a:p>
            <a:pPr marL="562550" lvl="1" indent="-241093" defTabSz="246451">
              <a:spcBef>
                <a:spcPts val="984"/>
              </a:spcBef>
              <a:defRPr sz="1800"/>
            </a:pPr>
            <a:r>
              <a:rPr sz="2600" dirty="0"/>
              <a:t>Describes the order of tasks and the relationships between tasks over time</a:t>
            </a:r>
          </a:p>
          <a:p>
            <a:pPr marL="562550" lvl="1" indent="-241093" defTabSz="246451">
              <a:spcBef>
                <a:spcPts val="984"/>
              </a:spcBef>
              <a:defRPr sz="1800"/>
            </a:pPr>
            <a:r>
              <a:rPr sz="2600" dirty="0"/>
              <a:t>Useful in determining how long a set of tasks will take to complete or in estimating the number of people required to complete them</a:t>
            </a:r>
          </a:p>
          <a:p>
            <a:pPr marL="562550" lvl="1" indent="-241093" defTabSz="246451">
              <a:spcBef>
                <a:spcPts val="984"/>
              </a:spcBef>
              <a:defRPr sz="1800"/>
            </a:pPr>
            <a:r>
              <a:rPr sz="2600" dirty="0"/>
              <a:t>Specific task sequence information include:</a:t>
            </a:r>
          </a:p>
          <a:p>
            <a:pPr marL="1557850" lvl="3" indent="-457200" defTabSz="246451">
              <a:lnSpc>
                <a:spcPct val="50000"/>
              </a:lnSpc>
              <a:spcBef>
                <a:spcPts val="984"/>
              </a:spcBef>
              <a:buSzPct val="125000"/>
              <a:defRPr sz="1800"/>
            </a:pPr>
            <a:r>
              <a:rPr sz="2400" dirty="0"/>
              <a:t>  Goal or intent of task</a:t>
            </a:r>
          </a:p>
          <a:p>
            <a:pPr marL="1557850" lvl="3" indent="-457200" defTabSz="246451">
              <a:lnSpc>
                <a:spcPct val="50000"/>
              </a:lnSpc>
              <a:spcBef>
                <a:spcPts val="984"/>
              </a:spcBef>
              <a:buSzPct val="125000"/>
              <a:defRPr sz="1800"/>
            </a:pPr>
            <a:r>
              <a:rPr sz="2400" dirty="0"/>
              <a:t>  Sequential relationship (what must proceed or follow)</a:t>
            </a:r>
          </a:p>
          <a:p>
            <a:pPr marL="1557850" lvl="3" indent="-457200" defTabSz="246451">
              <a:lnSpc>
                <a:spcPct val="50000"/>
              </a:lnSpc>
              <a:spcBef>
                <a:spcPts val="984"/>
              </a:spcBef>
              <a:buSzPct val="125000"/>
              <a:defRPr sz="1800"/>
            </a:pPr>
            <a:r>
              <a:rPr sz="2400" dirty="0"/>
              <a:t>  Triggers or event that start a task sequence</a:t>
            </a:r>
          </a:p>
          <a:p>
            <a:pPr marL="1557850" lvl="3" indent="-457200" defTabSz="246451">
              <a:lnSpc>
                <a:spcPct val="50000"/>
              </a:lnSpc>
              <a:spcBef>
                <a:spcPts val="984"/>
              </a:spcBef>
              <a:buSzPct val="125000"/>
              <a:defRPr sz="1800"/>
            </a:pPr>
            <a:r>
              <a:rPr sz="2400" dirty="0"/>
              <a:t>  Results or outcome of performing the tasks</a:t>
            </a:r>
          </a:p>
          <a:p>
            <a:pPr marL="1557850" lvl="3" indent="-457200" defTabSz="246451">
              <a:lnSpc>
                <a:spcPct val="50000"/>
              </a:lnSpc>
              <a:spcBef>
                <a:spcPts val="984"/>
              </a:spcBef>
              <a:buSzPct val="125000"/>
              <a:defRPr sz="1800"/>
            </a:pPr>
            <a:r>
              <a:rPr sz="2400" dirty="0"/>
              <a:t>  Duration of task</a:t>
            </a:r>
          </a:p>
          <a:p>
            <a:pPr marL="1557850" lvl="3" indent="-457200" defTabSz="246451">
              <a:lnSpc>
                <a:spcPct val="50000"/>
              </a:lnSpc>
              <a:spcBef>
                <a:spcPts val="984"/>
              </a:spcBef>
              <a:buSzPct val="125000"/>
              <a:defRPr sz="1800"/>
            </a:pPr>
            <a:r>
              <a:rPr sz="2400" dirty="0"/>
              <a:t>  Number and type of people required</a:t>
            </a:r>
          </a:p>
          <a:p>
            <a:pPr marL="1557850" lvl="3" indent="-457200" defTabSz="246451">
              <a:lnSpc>
                <a:spcPct val="50000"/>
              </a:lnSpc>
              <a:spcBef>
                <a:spcPts val="984"/>
              </a:spcBef>
              <a:buSzPct val="125000"/>
              <a:defRPr sz="1800"/>
            </a:pPr>
            <a:r>
              <a:rPr sz="2400" dirty="0"/>
              <a:t>  Tasks that will be performed concurrently</a:t>
            </a:r>
          </a:p>
        </p:txBody>
      </p:sp>
      <p:sp>
        <p:nvSpPr>
          <p:cNvPr id="121" name="Shape 12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fld id="{86CB4B4D-7CA3-9044-876B-883B54F8677D}" type="slidenum">
              <a:rPr/>
              <a:t>51</a:t>
            </a:fld>
            <a:endParaRPr/>
          </a:p>
        </p:txBody>
      </p:sp>
    </p:spTree>
    <p:extLst>
      <p:ext uri="{BB962C8B-B14F-4D97-AF65-F5344CB8AC3E}">
        <p14:creationId xmlns:p14="http://schemas.microsoft.com/office/powerpoint/2010/main" val="15474925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p:cNvSpPr>
          <p:nvPr>
            <p:ph type="title"/>
          </p:nvPr>
        </p:nvSpPr>
        <p:spPr>
          <a:prstGeom prst="rect">
            <a:avLst/>
          </a:prstGeom>
        </p:spPr>
        <p:txBody>
          <a:bodyPr vert="horz" lIns="0" tIns="0" rIns="0" bIns="0" rtlCol="0" anchor="ctr">
            <a:normAutofit/>
          </a:bodyPr>
          <a:lstStyle/>
          <a:p>
            <a:pPr lvl="0">
              <a:defRPr sz="1800"/>
            </a:pPr>
            <a:r>
              <a:rPr sz="5906"/>
              <a:t>Types of Data</a:t>
            </a:r>
          </a:p>
        </p:txBody>
      </p:sp>
      <p:sp>
        <p:nvSpPr>
          <p:cNvPr id="124" name="Shape 124"/>
          <p:cNvSpPr>
            <a:spLocks noGrp="1"/>
          </p:cNvSpPr>
          <p:nvPr>
            <p:ph type="body" idx="1"/>
          </p:nvPr>
        </p:nvSpPr>
        <p:spPr>
          <a:prstGeom prst="rect">
            <a:avLst/>
          </a:prstGeom>
        </p:spPr>
        <p:txBody>
          <a:bodyPr vert="horz" lIns="0" tIns="0" rIns="0" bIns="0" rtlCol="0">
            <a:normAutofit/>
          </a:bodyPr>
          <a:lstStyle/>
          <a:p>
            <a:pPr marL="0" indent="0" defTabSz="308063">
              <a:spcBef>
                <a:spcPts val="1266"/>
              </a:spcBef>
              <a:buNone/>
              <a:defRPr sz="1800"/>
            </a:pPr>
            <a:r>
              <a:rPr sz="2600" b="1" dirty="0"/>
              <a:t>Location and environmental conditions:</a:t>
            </a:r>
          </a:p>
          <a:p>
            <a:pPr marL="703188" lvl="1" indent="-301366" defTabSz="308063">
              <a:spcBef>
                <a:spcPts val="1266"/>
              </a:spcBef>
              <a:defRPr sz="1800"/>
            </a:pPr>
            <a:r>
              <a:rPr sz="2600" dirty="0"/>
              <a:t>Describes the physical world in which the tasks occur</a:t>
            </a:r>
          </a:p>
          <a:p>
            <a:pPr marL="703188" lvl="1" indent="-301366" defTabSz="308063">
              <a:spcBef>
                <a:spcPts val="1266"/>
              </a:spcBef>
              <a:defRPr sz="1800"/>
            </a:pPr>
            <a:r>
              <a:rPr sz="2600" dirty="0"/>
              <a:t>Examples:</a:t>
            </a:r>
          </a:p>
          <a:p>
            <a:pPr marL="1394784" lvl="3" indent="-301366" defTabSz="308063">
              <a:spcBef>
                <a:spcPts val="1266"/>
              </a:spcBef>
              <a:defRPr sz="1800"/>
            </a:pPr>
            <a:r>
              <a:rPr sz="2400" dirty="0"/>
              <a:t>Path of motion</a:t>
            </a:r>
          </a:p>
          <a:p>
            <a:pPr marL="1394784" lvl="3" indent="-301366" defTabSz="308063">
              <a:spcBef>
                <a:spcPts val="1266"/>
              </a:spcBef>
              <a:defRPr sz="1800"/>
            </a:pPr>
            <a:r>
              <a:rPr sz="2400" dirty="0"/>
              <a:t>Location where particular tasks should be performed</a:t>
            </a:r>
          </a:p>
          <a:p>
            <a:pPr marL="1394784" lvl="3" indent="-301366" defTabSz="308063">
              <a:spcBef>
                <a:spcPts val="1266"/>
              </a:spcBef>
              <a:defRPr sz="1800"/>
            </a:pPr>
            <a:r>
              <a:rPr sz="2400" dirty="0"/>
              <a:t>Physical structures (walls, partitions, desks)</a:t>
            </a:r>
          </a:p>
          <a:p>
            <a:pPr marL="1394784" lvl="3" indent="-301366" defTabSz="308063">
              <a:spcBef>
                <a:spcPts val="1266"/>
              </a:spcBef>
              <a:defRPr sz="1800"/>
            </a:pPr>
            <a:r>
              <a:rPr sz="2400" dirty="0"/>
              <a:t>Tools and their location</a:t>
            </a:r>
          </a:p>
          <a:p>
            <a:pPr marL="1394784" lvl="3" indent="-301366" defTabSz="308063">
              <a:spcBef>
                <a:spcPts val="1266"/>
              </a:spcBef>
              <a:defRPr sz="1800"/>
            </a:pPr>
            <a:r>
              <a:rPr sz="2400" dirty="0"/>
              <a:t>Conditions under which the tasks are performed </a:t>
            </a:r>
          </a:p>
        </p:txBody>
      </p:sp>
      <p:sp>
        <p:nvSpPr>
          <p:cNvPr id="125" name="Shape 12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fld id="{86CB4B4D-7CA3-9044-876B-883B54F8677D}" type="slidenum">
              <a:rPr/>
              <a:t>52</a:t>
            </a:fld>
            <a:endParaRPr/>
          </a:p>
        </p:txBody>
      </p:sp>
    </p:spTree>
    <p:extLst>
      <p:ext uri="{BB962C8B-B14F-4D97-AF65-F5344CB8AC3E}">
        <p14:creationId xmlns:p14="http://schemas.microsoft.com/office/powerpoint/2010/main" val="92825020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p:cNvSpPr>
          <p:nvPr>
            <p:ph type="title"/>
          </p:nvPr>
        </p:nvSpPr>
        <p:spPr>
          <a:prstGeom prst="rect">
            <a:avLst/>
          </a:prstGeom>
        </p:spPr>
        <p:txBody>
          <a:bodyPr/>
          <a:lstStyle>
            <a:lvl1pPr>
              <a:defRPr sz="7000"/>
            </a:lvl1pPr>
          </a:lstStyle>
          <a:p>
            <a:pPr lvl="0">
              <a:defRPr sz="1800"/>
            </a:pPr>
            <a:r>
              <a:rPr sz="4922" dirty="0"/>
              <a:t>Hierarchical Task Analysis</a:t>
            </a:r>
          </a:p>
        </p:txBody>
      </p:sp>
      <p:sp>
        <p:nvSpPr>
          <p:cNvPr id="230" name="Shape 23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fld id="{86CB4B4D-7CA3-9044-876B-883B54F8677D}" type="slidenum">
              <a:rPr/>
              <a:t>53</a:t>
            </a:fld>
            <a:endParaRPr/>
          </a:p>
        </p:txBody>
      </p:sp>
      <p:pic>
        <p:nvPicPr>
          <p:cNvPr id="231" name="droppedImage.png"/>
          <p:cNvPicPr/>
          <p:nvPr/>
        </p:nvPicPr>
        <p:blipFill>
          <a:blip r:embed="rId3"/>
          <a:stretch>
            <a:fillRect/>
          </a:stretch>
        </p:blipFill>
        <p:spPr>
          <a:xfrm>
            <a:off x="2738438" y="1867294"/>
            <a:ext cx="6715823" cy="4536282"/>
          </a:xfrm>
          <a:prstGeom prst="rect">
            <a:avLst/>
          </a:prstGeom>
          <a:ln w="12700">
            <a:miter lim="400000"/>
          </a:ln>
        </p:spPr>
      </p:pic>
      <p:sp>
        <p:nvSpPr>
          <p:cNvPr id="232" name="Shape 232"/>
          <p:cNvSpPr/>
          <p:nvPr/>
        </p:nvSpPr>
        <p:spPr>
          <a:xfrm>
            <a:off x="7738185" y="6433714"/>
            <a:ext cx="3641382" cy="29713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marR="28573" defTabSz="642915">
              <a:lnSpc>
                <a:spcPct val="104000"/>
              </a:lnSpc>
              <a:spcBef>
                <a:spcPts val="352"/>
              </a:spcBef>
              <a:defRPr sz="1800"/>
            </a:pPr>
            <a:r>
              <a:rPr sz="1406" dirty="0">
                <a:uFill>
                  <a:solidFill/>
                </a:uFill>
                <a:latin typeface="Gill Sans Light"/>
                <a:ea typeface="Gill Sans Light"/>
                <a:cs typeface="Gill Sans Light"/>
                <a:sym typeface="Gill Sans Light"/>
              </a:rPr>
              <a:t>Tool: Task Architect (</a:t>
            </a:r>
            <a:r>
              <a:rPr sz="1406" dirty="0">
                <a:uFill>
                  <a:solidFill/>
                </a:uFill>
                <a:latin typeface="Gill Sans Light"/>
                <a:ea typeface="Gill Sans Light"/>
                <a:cs typeface="Gill Sans Light"/>
                <a:sym typeface="Gill Sans Light"/>
                <a:hlinkClick r:id="rId4"/>
              </a:rPr>
              <a:t>www.taskarchitect.com</a:t>
            </a:r>
            <a:r>
              <a:rPr sz="1406" dirty="0">
                <a:uFill>
                  <a:solidFill/>
                </a:uFill>
                <a:latin typeface="Gill Sans Light"/>
                <a:ea typeface="Gill Sans Light"/>
                <a:cs typeface="Gill Sans Light"/>
                <a:sym typeface="Gill Sans Light"/>
              </a:rPr>
              <a:t>)</a:t>
            </a:r>
          </a:p>
        </p:txBody>
      </p:sp>
      <p:sp>
        <p:nvSpPr>
          <p:cNvPr id="233" name="Shape 233"/>
          <p:cNvSpPr/>
          <p:nvPr/>
        </p:nvSpPr>
        <p:spPr>
          <a:xfrm>
            <a:off x="5488782" y="1723430"/>
            <a:ext cx="473274" cy="4464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alpha val="0"/>
            </a:srgbClr>
          </a:solidFill>
          <a:ln w="635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2812"/>
          </a:p>
        </p:txBody>
      </p:sp>
      <p:sp>
        <p:nvSpPr>
          <p:cNvPr id="234" name="Shape 234"/>
          <p:cNvSpPr/>
          <p:nvPr/>
        </p:nvSpPr>
        <p:spPr>
          <a:xfrm>
            <a:off x="2783086" y="5054203"/>
            <a:ext cx="473274" cy="4464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alpha val="0"/>
            </a:srgbClr>
          </a:solidFill>
          <a:ln w="635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2812"/>
          </a:p>
        </p:txBody>
      </p:sp>
      <p:sp>
        <p:nvSpPr>
          <p:cNvPr id="235" name="Shape 235"/>
          <p:cNvSpPr/>
          <p:nvPr/>
        </p:nvSpPr>
        <p:spPr>
          <a:xfrm>
            <a:off x="2684860" y="3580805"/>
            <a:ext cx="473274" cy="4464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alpha val="0"/>
            </a:srgbClr>
          </a:solidFill>
          <a:ln w="635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2812"/>
          </a:p>
        </p:txBody>
      </p:sp>
      <p:sp>
        <p:nvSpPr>
          <p:cNvPr id="236" name="Shape 236"/>
          <p:cNvSpPr/>
          <p:nvPr/>
        </p:nvSpPr>
        <p:spPr>
          <a:xfrm>
            <a:off x="6203156" y="2607469"/>
            <a:ext cx="2169914" cy="991195"/>
          </a:xfrm>
          <a:prstGeom prst="roundRect">
            <a:avLst>
              <a:gd name="adj" fmla="val 13514"/>
            </a:avLst>
          </a:prstGeom>
          <a:solidFill>
            <a:srgbClr val="FFFFFF">
              <a:alpha val="0"/>
            </a:srgbClr>
          </a:solidFill>
          <a:ln w="63500">
            <a:solidFill>
              <a:srgbClr val="0096FF"/>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2812"/>
          </a:p>
        </p:txBody>
      </p:sp>
      <p:sp>
        <p:nvSpPr>
          <p:cNvPr id="237" name="Shape 237"/>
          <p:cNvSpPr/>
          <p:nvPr/>
        </p:nvSpPr>
        <p:spPr>
          <a:xfrm>
            <a:off x="7212211" y="4205883"/>
            <a:ext cx="1160859" cy="4464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alpha val="0"/>
            </a:srgbClr>
          </a:solidFill>
          <a:ln w="63500">
            <a:solidFill>
              <a:srgbClr val="00F9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2812"/>
          </a:p>
        </p:txBody>
      </p:sp>
      <p:sp>
        <p:nvSpPr>
          <p:cNvPr id="238" name="Shape 238"/>
          <p:cNvSpPr/>
          <p:nvPr/>
        </p:nvSpPr>
        <p:spPr>
          <a:xfrm>
            <a:off x="3417093" y="4321968"/>
            <a:ext cx="473275" cy="4822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alpha val="0"/>
            </a:srgbClr>
          </a:solidFill>
          <a:ln w="63500">
            <a:solidFill>
              <a:srgbClr val="0096FF"/>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2812"/>
          </a:p>
        </p:txBody>
      </p:sp>
      <p:sp>
        <p:nvSpPr>
          <p:cNvPr id="239" name="Shape 239"/>
          <p:cNvSpPr/>
          <p:nvPr/>
        </p:nvSpPr>
        <p:spPr>
          <a:xfrm>
            <a:off x="6140649" y="5697141"/>
            <a:ext cx="1160859" cy="4464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alpha val="0"/>
            </a:srgbClr>
          </a:solidFill>
          <a:ln w="63500">
            <a:solidFill>
              <a:srgbClr val="00F9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2812"/>
          </a:p>
        </p:txBody>
      </p:sp>
      <p:sp>
        <p:nvSpPr>
          <p:cNvPr id="240" name="Shape 240"/>
          <p:cNvSpPr/>
          <p:nvPr/>
        </p:nvSpPr>
        <p:spPr>
          <a:xfrm>
            <a:off x="4211837" y="1714500"/>
            <a:ext cx="1250156" cy="892969"/>
          </a:xfrm>
          <a:prstGeom prst="rightArrow">
            <a:avLst>
              <a:gd name="adj1" fmla="val 54454"/>
              <a:gd name="adj2" fmla="val 45401"/>
            </a:avLst>
          </a:prstGeom>
          <a:solidFill>
            <a:schemeClr val="accent3">
              <a:lumMod val="20000"/>
              <a:lumOff val="80000"/>
            </a:schemeClr>
          </a:solidFill>
          <a:ln w="25400">
            <a:solidFill/>
            <a:miter lim="400000"/>
          </a:ln>
          <a:extLst>
            <a:ext uri="{C572A759-6A51-4108-AA02-DFA0A04FC94B}">
              <ma14:wrappingTextBoxFlag xmlns:ma14="http://schemas.microsoft.com/office/mac/drawingml/2011/main" xmlns="" val="1"/>
            </a:ext>
          </a:extLst>
        </p:spPr>
        <p:txBody>
          <a:bodyPr lIns="0" tIns="0" rIns="0" bIns="0" anchor="ctr"/>
          <a:lstStyle>
            <a:lvl1pPr>
              <a:defRPr sz="3100">
                <a:solidFill>
                  <a:srgbClr val="FFFFFF"/>
                </a:solidFill>
                <a:effectLst>
                  <a:outerShdw blurRad="38100" dist="12700" dir="5400000" rotWithShape="0">
                    <a:srgbClr val="000000">
                      <a:alpha val="50000"/>
                    </a:srgbClr>
                  </a:outerShdw>
                </a:effectLst>
              </a:defRPr>
            </a:lvl1pPr>
          </a:lstStyle>
          <a:p>
            <a:pPr lvl="0">
              <a:defRPr sz="1800">
                <a:solidFill>
                  <a:srgbClr val="000000"/>
                </a:solidFill>
                <a:effectLst/>
              </a:defRPr>
            </a:pPr>
            <a:r>
              <a:rPr lang="en-US" sz="2180" dirty="0"/>
              <a:t>  </a:t>
            </a:r>
            <a:r>
              <a:rPr sz="2180" dirty="0"/>
              <a:t>Goal</a:t>
            </a:r>
          </a:p>
        </p:txBody>
      </p:sp>
      <p:sp>
        <p:nvSpPr>
          <p:cNvPr id="241" name="Shape 241"/>
          <p:cNvSpPr/>
          <p:nvPr/>
        </p:nvSpPr>
        <p:spPr>
          <a:xfrm>
            <a:off x="1318618" y="3574773"/>
            <a:ext cx="1250156" cy="892969"/>
          </a:xfrm>
          <a:prstGeom prst="rightArrow">
            <a:avLst>
              <a:gd name="adj1" fmla="val 54454"/>
              <a:gd name="adj2" fmla="val 45401"/>
            </a:avLst>
          </a:prstGeom>
          <a:solidFill>
            <a:schemeClr val="accent3">
              <a:lumMod val="20000"/>
              <a:lumOff val="80000"/>
            </a:schemeClr>
          </a:solidFill>
          <a:ln w="25400">
            <a:solidFill/>
            <a:miter lim="400000"/>
          </a:ln>
          <a:extLst>
            <a:ext uri="{C572A759-6A51-4108-AA02-DFA0A04FC94B}">
              <ma14:wrappingTextBoxFlag xmlns:ma14="http://schemas.microsoft.com/office/mac/drawingml/2011/main" xmlns="" val="1"/>
            </a:ext>
          </a:extLst>
        </p:spPr>
        <p:txBody>
          <a:bodyPr lIns="0" tIns="0" rIns="0" bIns="0" anchor="ctr"/>
          <a:lstStyle>
            <a:lvl1pPr>
              <a:defRPr sz="3100">
                <a:solidFill>
                  <a:srgbClr val="FFFFFF"/>
                </a:solidFill>
                <a:effectLst>
                  <a:outerShdw blurRad="38100" dist="12700" dir="5400000" rotWithShape="0">
                    <a:srgbClr val="000000">
                      <a:alpha val="50000"/>
                    </a:srgbClr>
                  </a:outerShdw>
                </a:effectLst>
              </a:defRPr>
            </a:lvl1pPr>
          </a:lstStyle>
          <a:p>
            <a:pPr lvl="0">
              <a:defRPr sz="1800">
                <a:solidFill>
                  <a:srgbClr val="000000"/>
                </a:solidFill>
                <a:effectLst/>
              </a:defRPr>
            </a:pPr>
            <a:r>
              <a:rPr lang="en-US" sz="2180" dirty="0"/>
              <a:t> </a:t>
            </a:r>
            <a:r>
              <a:rPr sz="2180" dirty="0"/>
              <a:t>Tasks</a:t>
            </a:r>
          </a:p>
        </p:txBody>
      </p:sp>
      <p:sp>
        <p:nvSpPr>
          <p:cNvPr id="242" name="Shape 242"/>
          <p:cNvSpPr/>
          <p:nvPr/>
        </p:nvSpPr>
        <p:spPr>
          <a:xfrm>
            <a:off x="1318618" y="5059452"/>
            <a:ext cx="1250156" cy="892969"/>
          </a:xfrm>
          <a:prstGeom prst="rightArrow">
            <a:avLst>
              <a:gd name="adj1" fmla="val 54454"/>
              <a:gd name="adj2" fmla="val 45401"/>
            </a:avLst>
          </a:prstGeom>
          <a:solidFill>
            <a:schemeClr val="accent3">
              <a:lumMod val="20000"/>
              <a:lumOff val="80000"/>
            </a:schemeClr>
          </a:solidFill>
          <a:ln w="25400">
            <a:solidFill/>
            <a:miter lim="400000"/>
          </a:ln>
          <a:extLst>
            <a:ext uri="{C572A759-6A51-4108-AA02-DFA0A04FC94B}">
              <ma14:wrappingTextBoxFlag xmlns:ma14="http://schemas.microsoft.com/office/mac/drawingml/2011/main" xmlns="" val="1"/>
            </a:ext>
          </a:extLst>
        </p:spPr>
        <p:txBody>
          <a:bodyPr lIns="0" tIns="0" rIns="0" bIns="0" anchor="ctr"/>
          <a:lstStyle>
            <a:lvl1pPr>
              <a:defRPr sz="3100">
                <a:solidFill>
                  <a:srgbClr val="FFFFFF"/>
                </a:solidFill>
                <a:effectLst>
                  <a:outerShdw blurRad="38100" dist="12700" dir="5400000" rotWithShape="0">
                    <a:srgbClr val="000000">
                      <a:alpha val="50000"/>
                    </a:srgbClr>
                  </a:outerShdw>
                </a:effectLst>
              </a:defRPr>
            </a:lvl1pPr>
          </a:lstStyle>
          <a:p>
            <a:pPr lvl="0">
              <a:defRPr sz="1800">
                <a:solidFill>
                  <a:srgbClr val="000000"/>
                </a:solidFill>
                <a:effectLst/>
              </a:defRPr>
            </a:pPr>
            <a:r>
              <a:rPr lang="en-US" sz="1969" dirty="0"/>
              <a:t> </a:t>
            </a:r>
            <a:r>
              <a:rPr sz="1969" dirty="0"/>
              <a:t>Subtasks</a:t>
            </a:r>
          </a:p>
        </p:txBody>
      </p:sp>
    </p:spTree>
    <p:extLst>
      <p:ext uri="{BB962C8B-B14F-4D97-AF65-F5344CB8AC3E}">
        <p14:creationId xmlns:p14="http://schemas.microsoft.com/office/powerpoint/2010/main" val="3973041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p:tmAbs val="0"/>
                                  </p:iterate>
                                  <p:childTnLst>
                                    <p:set>
                                      <p:cBhvr>
                                        <p:cTn id="6" fill="hold"/>
                                        <p:tgtEl>
                                          <p:spTgt spid="240"/>
                                        </p:tgtEl>
                                        <p:attrNameLst>
                                          <p:attrName>style.visibility</p:attrName>
                                        </p:attrNameLst>
                                      </p:cBhvr>
                                      <p:to>
                                        <p:strVal val="visible"/>
                                      </p:to>
                                    </p:set>
                                    <p:animEffect transition="in" filter="dissolve">
                                      <p:cBhvr>
                                        <p:cTn id="7" dur="1000"/>
                                        <p:tgtEl>
                                          <p:spTgt spid="240"/>
                                        </p:tgtEl>
                                      </p:cBhvr>
                                    </p:animEffect>
                                  </p:childTnLst>
                                </p:cTn>
                              </p:par>
                            </p:childTnLst>
                          </p:cTn>
                        </p:par>
                        <p:par>
                          <p:cTn id="8" fill="hold">
                            <p:stCondLst>
                              <p:cond delay="1000"/>
                            </p:stCondLst>
                            <p:childTnLst>
                              <p:par>
                                <p:cTn id="9" presetID="9" presetClass="entr" presetSubtype="0" fill="hold" grpId="0" nodeType="afterEffect">
                                  <p:stCondLst>
                                    <p:cond delay="0"/>
                                  </p:stCondLst>
                                  <p:iterate>
                                    <p:tmAbs val="0"/>
                                  </p:iterate>
                                  <p:childTnLst>
                                    <p:set>
                                      <p:cBhvr>
                                        <p:cTn id="10" fill="hold"/>
                                        <p:tgtEl>
                                          <p:spTgt spid="241"/>
                                        </p:tgtEl>
                                        <p:attrNameLst>
                                          <p:attrName>style.visibility</p:attrName>
                                        </p:attrNameLst>
                                      </p:cBhvr>
                                      <p:to>
                                        <p:strVal val="visible"/>
                                      </p:to>
                                    </p:set>
                                    <p:animEffect transition="in" filter="dissolve">
                                      <p:cBhvr>
                                        <p:cTn id="11" dur="1000"/>
                                        <p:tgtEl>
                                          <p:spTgt spid="241"/>
                                        </p:tgtEl>
                                      </p:cBhvr>
                                    </p:animEffect>
                                  </p:childTnLst>
                                </p:cTn>
                              </p:par>
                            </p:childTnLst>
                          </p:cTn>
                        </p:par>
                        <p:par>
                          <p:cTn id="12" fill="hold">
                            <p:stCondLst>
                              <p:cond delay="2000"/>
                            </p:stCondLst>
                            <p:childTnLst>
                              <p:par>
                                <p:cTn id="13" presetID="9" presetClass="entr" presetSubtype="0" fill="hold" grpId="0" nodeType="afterEffect">
                                  <p:stCondLst>
                                    <p:cond delay="0"/>
                                  </p:stCondLst>
                                  <p:iterate>
                                    <p:tmAbs val="0"/>
                                  </p:iterate>
                                  <p:childTnLst>
                                    <p:set>
                                      <p:cBhvr>
                                        <p:cTn id="14" fill="hold"/>
                                        <p:tgtEl>
                                          <p:spTgt spid="242"/>
                                        </p:tgtEl>
                                        <p:attrNameLst>
                                          <p:attrName>style.visibility</p:attrName>
                                        </p:attrNameLst>
                                      </p:cBhvr>
                                      <p:to>
                                        <p:strVal val="visible"/>
                                      </p:to>
                                    </p:set>
                                    <p:animEffect transition="in" filter="dissolve">
                                      <p:cBhvr>
                                        <p:cTn id="15" dur="1000"/>
                                        <p:tgtEl>
                                          <p:spTgt spid="24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iterate>
                                    <p:tmAbs val="0"/>
                                  </p:iterate>
                                  <p:childTnLst>
                                    <p:set>
                                      <p:cBhvr>
                                        <p:cTn id="19" fill="hold"/>
                                        <p:tgtEl>
                                          <p:spTgt spid="233"/>
                                        </p:tgtEl>
                                        <p:attrNameLst>
                                          <p:attrName>style.visibility</p:attrName>
                                        </p:attrNameLst>
                                      </p:cBhvr>
                                      <p:to>
                                        <p:strVal val="visible"/>
                                      </p:to>
                                    </p:set>
                                    <p:animEffect transition="in" filter="dissolve">
                                      <p:cBhvr>
                                        <p:cTn id="20" dur="1000"/>
                                        <p:tgtEl>
                                          <p:spTgt spid="233"/>
                                        </p:tgtEl>
                                      </p:cBhvr>
                                    </p:animEffect>
                                  </p:childTnLst>
                                </p:cTn>
                              </p:par>
                            </p:childTnLst>
                          </p:cTn>
                        </p:par>
                        <p:par>
                          <p:cTn id="21" fill="hold">
                            <p:stCondLst>
                              <p:cond delay="1000"/>
                            </p:stCondLst>
                            <p:childTnLst>
                              <p:par>
                                <p:cTn id="22" presetID="9" presetClass="entr" presetSubtype="0" fill="hold" grpId="0" nodeType="afterEffect">
                                  <p:stCondLst>
                                    <p:cond delay="0"/>
                                  </p:stCondLst>
                                  <p:iterate>
                                    <p:tmAbs val="0"/>
                                  </p:iterate>
                                  <p:childTnLst>
                                    <p:set>
                                      <p:cBhvr>
                                        <p:cTn id="23" fill="hold"/>
                                        <p:tgtEl>
                                          <p:spTgt spid="234"/>
                                        </p:tgtEl>
                                        <p:attrNameLst>
                                          <p:attrName>style.visibility</p:attrName>
                                        </p:attrNameLst>
                                      </p:cBhvr>
                                      <p:to>
                                        <p:strVal val="visible"/>
                                      </p:to>
                                    </p:set>
                                    <p:animEffect transition="in" filter="dissolve">
                                      <p:cBhvr>
                                        <p:cTn id="24" dur="1000"/>
                                        <p:tgtEl>
                                          <p:spTgt spid="234"/>
                                        </p:tgtEl>
                                      </p:cBhvr>
                                    </p:animEffect>
                                  </p:childTnLst>
                                </p:cTn>
                              </p:par>
                            </p:childTnLst>
                          </p:cTn>
                        </p:par>
                        <p:par>
                          <p:cTn id="25" fill="hold">
                            <p:stCondLst>
                              <p:cond delay="2000"/>
                            </p:stCondLst>
                            <p:childTnLst>
                              <p:par>
                                <p:cTn id="26" presetID="9" presetClass="entr" presetSubtype="0" fill="hold" grpId="0" nodeType="afterEffect">
                                  <p:stCondLst>
                                    <p:cond delay="0"/>
                                  </p:stCondLst>
                                  <p:iterate>
                                    <p:tmAbs val="0"/>
                                  </p:iterate>
                                  <p:childTnLst>
                                    <p:set>
                                      <p:cBhvr>
                                        <p:cTn id="27" fill="hold"/>
                                        <p:tgtEl>
                                          <p:spTgt spid="235"/>
                                        </p:tgtEl>
                                        <p:attrNameLst>
                                          <p:attrName>style.visibility</p:attrName>
                                        </p:attrNameLst>
                                      </p:cBhvr>
                                      <p:to>
                                        <p:strVal val="visible"/>
                                      </p:to>
                                    </p:set>
                                    <p:animEffect transition="in" filter="dissolve">
                                      <p:cBhvr>
                                        <p:cTn id="28" dur="1000"/>
                                        <p:tgtEl>
                                          <p:spTgt spid="23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iterate>
                                    <p:tmAbs val="0"/>
                                  </p:iterate>
                                  <p:childTnLst>
                                    <p:set>
                                      <p:cBhvr>
                                        <p:cTn id="32" fill="hold"/>
                                        <p:tgtEl>
                                          <p:spTgt spid="236"/>
                                        </p:tgtEl>
                                        <p:attrNameLst>
                                          <p:attrName>style.visibility</p:attrName>
                                        </p:attrNameLst>
                                      </p:cBhvr>
                                      <p:to>
                                        <p:strVal val="visible"/>
                                      </p:to>
                                    </p:set>
                                    <p:animEffect transition="in" filter="dissolve">
                                      <p:cBhvr>
                                        <p:cTn id="33" dur="1000"/>
                                        <p:tgtEl>
                                          <p:spTgt spid="23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iterate>
                                    <p:tmAbs val="0"/>
                                  </p:iterate>
                                  <p:childTnLst>
                                    <p:set>
                                      <p:cBhvr>
                                        <p:cTn id="37" fill="hold"/>
                                        <p:tgtEl>
                                          <p:spTgt spid="238"/>
                                        </p:tgtEl>
                                        <p:attrNameLst>
                                          <p:attrName>style.visibility</p:attrName>
                                        </p:attrNameLst>
                                      </p:cBhvr>
                                      <p:to>
                                        <p:strVal val="visible"/>
                                      </p:to>
                                    </p:set>
                                    <p:animEffect transition="in" filter="dissolve">
                                      <p:cBhvr>
                                        <p:cTn id="38" dur="1000"/>
                                        <p:tgtEl>
                                          <p:spTgt spid="238"/>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iterate>
                                    <p:tmAbs val="0"/>
                                  </p:iterate>
                                  <p:childTnLst>
                                    <p:set>
                                      <p:cBhvr>
                                        <p:cTn id="42" fill="hold"/>
                                        <p:tgtEl>
                                          <p:spTgt spid="237"/>
                                        </p:tgtEl>
                                        <p:attrNameLst>
                                          <p:attrName>style.visibility</p:attrName>
                                        </p:attrNameLst>
                                      </p:cBhvr>
                                      <p:to>
                                        <p:strVal val="visible"/>
                                      </p:to>
                                    </p:set>
                                    <p:animEffect transition="in" filter="dissolve">
                                      <p:cBhvr>
                                        <p:cTn id="43" dur="1000"/>
                                        <p:tgtEl>
                                          <p:spTgt spid="237"/>
                                        </p:tgtEl>
                                      </p:cBhvr>
                                    </p:animEffect>
                                  </p:childTnLst>
                                </p:cTn>
                              </p:par>
                            </p:childTnLst>
                          </p:cTn>
                        </p:par>
                        <p:par>
                          <p:cTn id="44" fill="hold">
                            <p:stCondLst>
                              <p:cond delay="1000"/>
                            </p:stCondLst>
                            <p:childTnLst>
                              <p:par>
                                <p:cTn id="45" presetID="9" presetClass="entr" presetSubtype="0" fill="hold" grpId="0" nodeType="afterEffect">
                                  <p:stCondLst>
                                    <p:cond delay="0"/>
                                  </p:stCondLst>
                                  <p:iterate>
                                    <p:tmAbs val="0"/>
                                  </p:iterate>
                                  <p:childTnLst>
                                    <p:set>
                                      <p:cBhvr>
                                        <p:cTn id="46" fill="hold"/>
                                        <p:tgtEl>
                                          <p:spTgt spid="239"/>
                                        </p:tgtEl>
                                        <p:attrNameLst>
                                          <p:attrName>style.visibility</p:attrName>
                                        </p:attrNameLst>
                                      </p:cBhvr>
                                      <p:to>
                                        <p:strVal val="visible"/>
                                      </p:to>
                                    </p:set>
                                    <p:animEffect transition="in" filter="dissolve">
                                      <p:cBhvr>
                                        <p:cTn id="47" dur="10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animBg="1" advAuto="0"/>
      <p:bldP spid="234" grpId="0" animBg="1" advAuto="0"/>
      <p:bldP spid="235" grpId="0" animBg="1" advAuto="0"/>
      <p:bldP spid="236" grpId="0" animBg="1" advAuto="0"/>
      <p:bldP spid="237" grpId="0" animBg="1" advAuto="0"/>
      <p:bldP spid="238" grpId="0" animBg="1" advAuto="0"/>
      <p:bldP spid="239" grpId="0" animBg="1" advAuto="0"/>
      <p:bldP spid="240" grpId="0" animBg="1" advAuto="0"/>
      <p:bldP spid="241" grpId="0" animBg="1" advAuto="0"/>
      <p:bldP spid="242"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5754" y="178594"/>
            <a:ext cx="8741693" cy="1052416"/>
          </a:xfrm>
        </p:spPr>
        <p:txBody>
          <a:bodyPr/>
          <a:lstStyle/>
          <a:p>
            <a:r>
              <a:rPr lang="en-CA" sz="1969" dirty="0"/>
              <a:t>Another Example of HTA: Extract of HTA for the task </a:t>
            </a:r>
            <a:br>
              <a:rPr lang="en-CA" sz="1969" dirty="0"/>
            </a:br>
            <a:r>
              <a:rPr lang="en-CA" sz="1969" dirty="0"/>
              <a:t>‘Land aircraft X at New Orleans Airport using the </a:t>
            </a:r>
            <a:r>
              <a:rPr lang="en-CA" sz="1969" dirty="0" err="1"/>
              <a:t>autoland</a:t>
            </a:r>
            <a:r>
              <a:rPr lang="en-CA" sz="1969" dirty="0"/>
              <a:t> system’</a:t>
            </a:r>
          </a:p>
        </p:txBody>
      </p:sp>
      <p:pic>
        <p:nvPicPr>
          <p:cNvPr id="4" name="Picture 3"/>
          <p:cNvPicPr>
            <a:picLocks noChangeAspect="1"/>
          </p:cNvPicPr>
          <p:nvPr/>
        </p:nvPicPr>
        <p:blipFill>
          <a:blip r:embed="rId3"/>
          <a:stretch>
            <a:fillRect/>
          </a:stretch>
        </p:blipFill>
        <p:spPr>
          <a:xfrm>
            <a:off x="1926942" y="1362259"/>
            <a:ext cx="8107621" cy="5076015"/>
          </a:xfrm>
          <a:prstGeom prst="rect">
            <a:avLst/>
          </a:prstGeom>
        </p:spPr>
      </p:pic>
      <p:sp>
        <p:nvSpPr>
          <p:cNvPr id="5" name="TextBox 4"/>
          <p:cNvSpPr txBox="1"/>
          <p:nvPr/>
        </p:nvSpPr>
        <p:spPr>
          <a:xfrm>
            <a:off x="4826572" y="6569523"/>
            <a:ext cx="2937750" cy="288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406" dirty="0">
                <a:solidFill>
                  <a:srgbClr val="000000"/>
                </a:solidFill>
                <a:sym typeface="Gill Sans"/>
              </a:rPr>
              <a:t>Source: Marshall et al., 2003</a:t>
            </a:r>
            <a:endParaRPr lang="en-CA" sz="1406" dirty="0">
              <a:solidFill>
                <a:srgbClr val="000000"/>
              </a:solidFill>
              <a:sym typeface="Gill Sans"/>
            </a:endParaRPr>
          </a:p>
        </p:txBody>
      </p:sp>
    </p:spTree>
    <p:extLst>
      <p:ext uri="{BB962C8B-B14F-4D97-AF65-F5344CB8AC3E}">
        <p14:creationId xmlns:p14="http://schemas.microsoft.com/office/powerpoint/2010/main" val="16799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p:cNvSpPr>
          <p:nvPr>
            <p:ph type="title"/>
          </p:nvPr>
        </p:nvSpPr>
        <p:spPr>
          <a:prstGeom prst="rect">
            <a:avLst/>
          </a:prstGeom>
        </p:spPr>
        <p:txBody>
          <a:bodyPr/>
          <a:lstStyle>
            <a:lvl1pPr>
              <a:defRPr sz="7000"/>
            </a:lvl1pPr>
          </a:lstStyle>
          <a:p>
            <a:pPr lvl="0">
              <a:defRPr sz="1800"/>
            </a:pPr>
            <a:r>
              <a:rPr lang="en-CA" sz="4922" dirty="0"/>
              <a:t>Table representation of HTA</a:t>
            </a:r>
            <a:endParaRPr sz="4922" dirty="0"/>
          </a:p>
        </p:txBody>
      </p:sp>
      <p:sp>
        <p:nvSpPr>
          <p:cNvPr id="196" name="Shape 19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fld id="{86CB4B4D-7CA3-9044-876B-883B54F8677D}" type="slidenum">
              <a:rPr/>
              <a:t>55</a:t>
            </a:fld>
            <a:endParaRPr/>
          </a:p>
        </p:txBody>
      </p:sp>
      <p:pic>
        <p:nvPicPr>
          <p:cNvPr id="197" name="droppedImage.png"/>
          <p:cNvPicPr/>
          <p:nvPr/>
        </p:nvPicPr>
        <p:blipFill>
          <a:blip r:embed="rId3"/>
          <a:stretch>
            <a:fillRect/>
          </a:stretch>
        </p:blipFill>
        <p:spPr>
          <a:xfrm>
            <a:off x="2541984" y="1482328"/>
            <a:ext cx="7313414" cy="4750594"/>
          </a:xfrm>
          <a:prstGeom prst="rect">
            <a:avLst/>
          </a:prstGeom>
          <a:ln w="12700">
            <a:miter lim="400000"/>
          </a:ln>
        </p:spPr>
      </p:pic>
      <p:sp>
        <p:nvSpPr>
          <p:cNvPr id="198" name="Shape 198"/>
          <p:cNvSpPr/>
          <p:nvPr/>
        </p:nvSpPr>
        <p:spPr>
          <a:xfrm>
            <a:off x="2096289" y="6527429"/>
            <a:ext cx="3759399" cy="22358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lvl="0">
              <a:defRPr sz="1800"/>
            </a:pPr>
            <a:r>
              <a:rPr sz="984"/>
              <a:t>Source: Blanchard &amp; Fabrycky (2006).  </a:t>
            </a:r>
            <a:r>
              <a:rPr sz="984" i="1"/>
              <a:t>Systems Engineering and Analysis.</a:t>
            </a:r>
          </a:p>
        </p:txBody>
      </p:sp>
    </p:spTree>
    <p:extLst>
      <p:ext uri="{BB962C8B-B14F-4D97-AF65-F5344CB8AC3E}">
        <p14:creationId xmlns:p14="http://schemas.microsoft.com/office/powerpoint/2010/main" val="324307778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title"/>
          </p:nvPr>
        </p:nvSpPr>
        <p:spPr>
          <a:prstGeom prst="rect">
            <a:avLst/>
          </a:prstGeom>
        </p:spPr>
        <p:txBody>
          <a:bodyPr/>
          <a:lstStyle>
            <a:lvl1pPr>
              <a:defRPr sz="7000"/>
            </a:lvl1pPr>
          </a:lstStyle>
          <a:p>
            <a:pPr lvl="0">
              <a:defRPr sz="1800"/>
            </a:pPr>
            <a:r>
              <a:rPr sz="4922"/>
              <a:t>Task Data Collection Methods</a:t>
            </a:r>
          </a:p>
        </p:txBody>
      </p:sp>
      <p:sp>
        <p:nvSpPr>
          <p:cNvPr id="166" name="Shape 166"/>
          <p:cNvSpPr>
            <a:spLocks noGrp="1"/>
          </p:cNvSpPr>
          <p:nvPr>
            <p:ph type="body" idx="1"/>
          </p:nvPr>
        </p:nvSpPr>
        <p:spPr>
          <a:prstGeom prst="rect">
            <a:avLst/>
          </a:prstGeom>
        </p:spPr>
        <p:txBody>
          <a:bodyPr vert="horz" lIns="0" tIns="0" rIns="0" bIns="0" rtlCol="0">
            <a:noAutofit/>
          </a:bodyPr>
          <a:lstStyle/>
          <a:p>
            <a:pPr marL="289160" indent="-170372" defTabSz="217697">
              <a:spcBef>
                <a:spcPts val="844"/>
              </a:spcBef>
              <a:buSzPct val="125000"/>
              <a:defRPr sz="1800"/>
            </a:pPr>
            <a:r>
              <a:rPr sz="2400" dirty="0"/>
              <a:t>Observe task performance</a:t>
            </a:r>
          </a:p>
          <a:p>
            <a:pPr marL="19172098" indent="-18925531" defTabSz="217697">
              <a:spcBef>
                <a:spcPts val="844"/>
              </a:spcBef>
              <a:buNone/>
              <a:defRPr sz="1800"/>
            </a:pPr>
            <a:r>
              <a:rPr sz="2400" dirty="0"/>
              <a:t>- Direct observation</a:t>
            </a:r>
          </a:p>
          <a:p>
            <a:pPr marL="19172098" indent="-18925531" defTabSz="217697">
              <a:spcBef>
                <a:spcPts val="844"/>
              </a:spcBef>
              <a:buNone/>
              <a:defRPr sz="1800"/>
            </a:pPr>
            <a:r>
              <a:rPr sz="2400" dirty="0"/>
              <a:t>- Walk-through</a:t>
            </a:r>
          </a:p>
          <a:p>
            <a:pPr marL="19172098" indent="-18925531" defTabSz="217697">
              <a:spcBef>
                <a:spcPts val="844"/>
              </a:spcBef>
              <a:buNone/>
              <a:defRPr sz="1800"/>
            </a:pPr>
            <a:r>
              <a:rPr sz="2400" dirty="0"/>
              <a:t>- Think aloud verbal protocols and probe questions</a:t>
            </a:r>
          </a:p>
          <a:p>
            <a:pPr marL="289160" indent="-170372" defTabSz="217697">
              <a:spcBef>
                <a:spcPts val="844"/>
              </a:spcBef>
              <a:buSzPct val="125000"/>
              <a:defRPr sz="1800"/>
            </a:pPr>
            <a:r>
              <a:rPr sz="2400" dirty="0"/>
              <a:t>Ask users or experts</a:t>
            </a:r>
          </a:p>
          <a:p>
            <a:pPr marL="19172098" indent="-18925531" defTabSz="217697">
              <a:spcBef>
                <a:spcPts val="844"/>
              </a:spcBef>
              <a:buNone/>
              <a:defRPr sz="1800"/>
            </a:pPr>
            <a:r>
              <a:rPr sz="2400" dirty="0"/>
              <a:t>- Talk-through</a:t>
            </a:r>
          </a:p>
          <a:p>
            <a:pPr marL="19172098" indent="-18925531" defTabSz="217697">
              <a:spcBef>
                <a:spcPts val="844"/>
              </a:spcBef>
              <a:buNone/>
              <a:defRPr sz="1800"/>
            </a:pPr>
            <a:r>
              <a:rPr sz="2400" dirty="0"/>
              <a:t>- Interviews</a:t>
            </a:r>
          </a:p>
          <a:p>
            <a:pPr marL="19172098" indent="-18925531" defTabSz="217697">
              <a:spcBef>
                <a:spcPts val="844"/>
              </a:spcBef>
              <a:buNone/>
              <a:defRPr sz="1800"/>
            </a:pPr>
            <a:r>
              <a:rPr sz="2400" dirty="0"/>
              <a:t>- Surveys and questionnaires</a:t>
            </a:r>
          </a:p>
          <a:p>
            <a:pPr marL="289160" indent="-170372" defTabSz="217697">
              <a:spcBef>
                <a:spcPts val="844"/>
              </a:spcBef>
              <a:buSzPct val="125000"/>
              <a:defRPr sz="1800"/>
            </a:pPr>
            <a:r>
              <a:rPr sz="2400" dirty="0"/>
              <a:t>Use existing information</a:t>
            </a:r>
          </a:p>
          <a:p>
            <a:pPr marL="19172098" indent="-18925531" defTabSz="217697">
              <a:spcBef>
                <a:spcPts val="844"/>
              </a:spcBef>
              <a:buNone/>
              <a:defRPr sz="1800"/>
            </a:pPr>
            <a:r>
              <a:rPr sz="2400" dirty="0"/>
              <a:t>- Documentation</a:t>
            </a:r>
          </a:p>
          <a:p>
            <a:pPr marL="19172098" indent="-18925531" defTabSz="217697">
              <a:spcBef>
                <a:spcPts val="844"/>
              </a:spcBef>
              <a:buNone/>
              <a:defRPr sz="1800"/>
            </a:pPr>
            <a:r>
              <a:rPr sz="2400" dirty="0"/>
              <a:t>- Training materials</a:t>
            </a:r>
          </a:p>
        </p:txBody>
      </p:sp>
      <p:sp>
        <p:nvSpPr>
          <p:cNvPr id="167" name="Shape 16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fld id="{86CB4B4D-7CA3-9044-876B-883B54F8677D}" type="slidenum">
              <a:rPr/>
              <a:t>56</a:t>
            </a:fld>
            <a:endParaRPr/>
          </a:p>
        </p:txBody>
      </p:sp>
      <p:sp>
        <p:nvSpPr>
          <p:cNvPr id="6" name="Shape 150">
            <a:extLst>
              <a:ext uri="{FF2B5EF4-FFF2-40B4-BE49-F238E27FC236}">
                <a16:creationId xmlns:a16="http://schemas.microsoft.com/office/drawing/2014/main" id="{4D04205F-28FC-4A09-A30D-C7271D28EBA4}"/>
              </a:ext>
            </a:extLst>
          </p:cNvPr>
          <p:cNvSpPr/>
          <p:nvPr/>
        </p:nvSpPr>
        <p:spPr>
          <a:xfrm>
            <a:off x="4600277" y="6461288"/>
            <a:ext cx="2991446" cy="39671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defRPr sz="3000">
                <a:solidFill>
                  <a:srgbClr val="FF2600"/>
                </a:solidFill>
              </a:defRPr>
            </a:lvl1pPr>
          </a:lstStyle>
          <a:p>
            <a:pPr lvl="0">
              <a:defRPr sz="1800">
                <a:solidFill>
                  <a:srgbClr val="000000"/>
                </a:solidFill>
              </a:defRPr>
            </a:pPr>
            <a:r>
              <a:rPr sz="2109" dirty="0">
                <a:solidFill>
                  <a:srgbClr val="FF0000"/>
                </a:solidFill>
              </a:rPr>
              <a:t>Choose a method that fits</a:t>
            </a:r>
          </a:p>
        </p:txBody>
      </p:sp>
    </p:spTree>
    <p:extLst>
      <p:ext uri="{BB962C8B-B14F-4D97-AF65-F5344CB8AC3E}">
        <p14:creationId xmlns:p14="http://schemas.microsoft.com/office/powerpoint/2010/main" val="12760824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Hierarchical Task Analysis (Example)</a:t>
            </a:r>
          </a:p>
        </p:txBody>
      </p:sp>
      <p:sp>
        <p:nvSpPr>
          <p:cNvPr id="3" name="Content Placeholder 2"/>
          <p:cNvSpPr>
            <a:spLocks noGrp="1"/>
          </p:cNvSpPr>
          <p:nvPr>
            <p:ph idx="1"/>
          </p:nvPr>
        </p:nvSpPr>
        <p:spPr>
          <a:xfrm>
            <a:off x="2152650" y="1825625"/>
            <a:ext cx="7155625" cy="4351338"/>
          </a:xfrm>
        </p:spPr>
        <p:txBody>
          <a:bodyPr>
            <a:normAutofit/>
          </a:bodyPr>
          <a:lstStyle/>
          <a:p>
            <a:r>
              <a:rPr lang="en-CA" dirty="0"/>
              <a:t>In order to enjoy music on Walkman</a:t>
            </a:r>
          </a:p>
          <a:p>
            <a:pPr marL="914400" lvl="1" indent="-457200">
              <a:buFont typeface="+mj-lt"/>
              <a:buAutoNum type="arabicPeriod"/>
            </a:pPr>
            <a:r>
              <a:rPr lang="en-CA" dirty="0"/>
              <a:t>Insert tape</a:t>
            </a:r>
          </a:p>
          <a:p>
            <a:pPr marL="1371600" lvl="2" indent="-457200">
              <a:buFont typeface="+mj-lt"/>
              <a:buAutoNum type="arabicPeriod"/>
            </a:pPr>
            <a:r>
              <a:rPr lang="en-CA" dirty="0"/>
              <a:t>Open Walkman</a:t>
            </a:r>
          </a:p>
          <a:p>
            <a:pPr marL="1371600" lvl="2" indent="-457200">
              <a:buFont typeface="+mj-lt"/>
              <a:buAutoNum type="arabicPeriod"/>
            </a:pPr>
            <a:r>
              <a:rPr lang="en-CA" dirty="0"/>
              <a:t>Put cassette inside</a:t>
            </a:r>
          </a:p>
          <a:p>
            <a:pPr marL="1371600" lvl="2" indent="-457200">
              <a:buFont typeface="+mj-lt"/>
              <a:buAutoNum type="arabicPeriod"/>
            </a:pPr>
            <a:r>
              <a:rPr lang="en-CA" dirty="0"/>
              <a:t>Close it</a:t>
            </a:r>
          </a:p>
          <a:p>
            <a:pPr marL="914400" lvl="1" indent="-457200">
              <a:buFont typeface="+mj-lt"/>
              <a:buAutoNum type="arabicPeriod"/>
            </a:pPr>
            <a:r>
              <a:rPr lang="en-CA" dirty="0"/>
              <a:t>Press play</a:t>
            </a:r>
          </a:p>
          <a:p>
            <a:pPr marL="914400" lvl="1" indent="-457200">
              <a:buFont typeface="+mj-lt"/>
              <a:buAutoNum type="arabicPeriod"/>
            </a:pPr>
            <a:r>
              <a:rPr lang="en-CA" dirty="0"/>
              <a:t>Insert headphones into Walkman</a:t>
            </a:r>
          </a:p>
          <a:p>
            <a:pPr marL="914400" lvl="1" indent="-457200">
              <a:buFont typeface="+mj-lt"/>
              <a:buAutoNum type="arabicPeriod"/>
            </a:pPr>
            <a:r>
              <a:rPr lang="en-CA" dirty="0"/>
              <a:t>Put on headphones</a:t>
            </a:r>
          </a:p>
          <a:p>
            <a:pPr marL="914400" lvl="1" indent="-457200">
              <a:buFont typeface="+mj-lt"/>
              <a:buAutoNum type="arabicPeriod"/>
            </a:pPr>
            <a:endParaRPr lang="en-CA" dirty="0"/>
          </a:p>
          <a:p>
            <a:pPr marL="914400" lvl="1" indent="-457200">
              <a:buFont typeface="+mj-lt"/>
              <a:buAutoNum type="arabicPeriod"/>
            </a:pPr>
            <a:endParaRPr lang="en-CA" dirty="0"/>
          </a:p>
          <a:p>
            <a:pPr lvl="1"/>
            <a:endParaRPr lang="en-CA" dirty="0"/>
          </a:p>
          <a:p>
            <a:pPr marL="457200" lvl="1" indent="0">
              <a:buNone/>
            </a:pPr>
            <a:endParaRPr lang="en-CA" dirty="0"/>
          </a:p>
        </p:txBody>
      </p:sp>
      <p:sp>
        <p:nvSpPr>
          <p:cNvPr id="5" name="Slide Number Placeholder 4">
            <a:extLst>
              <a:ext uri="{FF2B5EF4-FFF2-40B4-BE49-F238E27FC236}">
                <a16:creationId xmlns:a16="http://schemas.microsoft.com/office/drawing/2014/main" id="{6995AB6B-53BF-44B2-B5A5-2434158FCAEF}"/>
              </a:ext>
            </a:extLst>
          </p:cNvPr>
          <p:cNvSpPr>
            <a:spLocks noGrp="1"/>
          </p:cNvSpPr>
          <p:nvPr>
            <p:ph type="sldNum" sz="quarter" idx="12"/>
          </p:nvPr>
        </p:nvSpPr>
        <p:spPr/>
        <p:txBody>
          <a:bodyPr/>
          <a:lstStyle/>
          <a:p>
            <a:fld id="{C3A5CB0D-7C93-4183-B04D-E0317EF52954}" type="slidenum">
              <a:rPr lang="en-CA" smtClean="0"/>
              <a:t>57</a:t>
            </a:fld>
            <a:endParaRPr lang="en-CA"/>
          </a:p>
        </p:txBody>
      </p:sp>
    </p:spTree>
    <p:extLst>
      <p:ext uri="{BB962C8B-B14F-4D97-AF65-F5344CB8AC3E}">
        <p14:creationId xmlns:p14="http://schemas.microsoft.com/office/powerpoint/2010/main" val="29093179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Hierarchical Task Analysis (Example)</a:t>
            </a:r>
          </a:p>
        </p:txBody>
      </p:sp>
      <p:sp>
        <p:nvSpPr>
          <p:cNvPr id="3" name="Content Placeholder 2"/>
          <p:cNvSpPr>
            <a:spLocks noGrp="1"/>
          </p:cNvSpPr>
          <p:nvPr>
            <p:ph idx="1"/>
          </p:nvPr>
        </p:nvSpPr>
        <p:spPr>
          <a:xfrm>
            <a:off x="2152650" y="1825625"/>
            <a:ext cx="8200655" cy="4986821"/>
          </a:xfrm>
        </p:spPr>
        <p:txBody>
          <a:bodyPr>
            <a:normAutofit lnSpcReduction="10000"/>
          </a:bodyPr>
          <a:lstStyle/>
          <a:p>
            <a:pPr marL="0" indent="0">
              <a:buNone/>
            </a:pPr>
            <a:r>
              <a:rPr lang="en-CA" dirty="0"/>
              <a:t>0. In order to enjoy music on Walkman</a:t>
            </a:r>
          </a:p>
          <a:p>
            <a:pPr marL="914400" lvl="1" indent="-457200">
              <a:buFont typeface="+mj-lt"/>
              <a:buAutoNum type="arabicPeriod"/>
            </a:pPr>
            <a:r>
              <a:rPr lang="en-CA" dirty="0"/>
              <a:t>Insert tape</a:t>
            </a:r>
          </a:p>
          <a:p>
            <a:pPr marL="1371600" lvl="2" indent="-457200">
              <a:buFont typeface="+mj-lt"/>
              <a:buAutoNum type="arabicPeriod"/>
            </a:pPr>
            <a:r>
              <a:rPr lang="en-CA" dirty="0"/>
              <a:t>Open Walkman</a:t>
            </a:r>
          </a:p>
          <a:p>
            <a:pPr marL="1828800" lvl="3" indent="-457200">
              <a:buFont typeface="+mj-lt"/>
              <a:buAutoNum type="arabicPeriod"/>
            </a:pPr>
            <a:r>
              <a:rPr lang="en-CA" dirty="0"/>
              <a:t>Find open button</a:t>
            </a:r>
          </a:p>
          <a:p>
            <a:pPr marL="1828800" lvl="3" indent="-457200">
              <a:buFont typeface="+mj-lt"/>
              <a:buAutoNum type="arabicPeriod"/>
            </a:pPr>
            <a:r>
              <a:rPr lang="en-CA" dirty="0"/>
              <a:t>Press open button</a:t>
            </a:r>
          </a:p>
          <a:p>
            <a:pPr marL="1828800" lvl="3" indent="-457200">
              <a:buFont typeface="+mj-lt"/>
              <a:buAutoNum type="arabicPeriod"/>
            </a:pPr>
            <a:r>
              <a:rPr lang="en-CA" dirty="0"/>
              <a:t>Open the cassette tray/wait for tray to open</a:t>
            </a:r>
          </a:p>
          <a:p>
            <a:pPr marL="1371600" lvl="2" indent="-457200">
              <a:buFont typeface="+mj-lt"/>
              <a:buAutoNum type="arabicPeriod"/>
            </a:pPr>
            <a:r>
              <a:rPr lang="en-CA" dirty="0"/>
              <a:t>Put the cassette inside</a:t>
            </a:r>
          </a:p>
          <a:p>
            <a:pPr marL="1828800" lvl="3" indent="-457200">
              <a:buFont typeface="+mj-lt"/>
              <a:buAutoNum type="arabicPeriod"/>
            </a:pPr>
            <a:r>
              <a:rPr lang="en-CA" dirty="0"/>
              <a:t>Find a cassette you want to listen to</a:t>
            </a:r>
          </a:p>
          <a:p>
            <a:pPr marL="1828800" lvl="3" indent="-457200">
              <a:buFont typeface="+mj-lt"/>
              <a:buAutoNum type="arabicPeriod"/>
            </a:pPr>
            <a:r>
              <a:rPr lang="en-CA" dirty="0"/>
              <a:t>Choose a side you want to listen to</a:t>
            </a:r>
          </a:p>
          <a:p>
            <a:pPr marL="1828800" lvl="3" indent="-457200">
              <a:buFont typeface="+mj-lt"/>
              <a:buAutoNum type="arabicPeriod"/>
            </a:pPr>
            <a:r>
              <a:rPr lang="en-CA" dirty="0"/>
              <a:t>Orient the cassette correctly</a:t>
            </a:r>
          </a:p>
          <a:p>
            <a:pPr marL="1828800" lvl="3" indent="-457200">
              <a:buFont typeface="+mj-lt"/>
              <a:buAutoNum type="arabicPeriod"/>
            </a:pPr>
            <a:r>
              <a:rPr lang="en-CA" dirty="0"/>
              <a:t>Insert cassette into tray</a:t>
            </a:r>
          </a:p>
          <a:p>
            <a:pPr marL="1371600" lvl="2" indent="-457200">
              <a:buFont typeface="+mj-lt"/>
              <a:buAutoNum type="arabicPeriod"/>
            </a:pPr>
            <a:r>
              <a:rPr lang="en-CA" dirty="0"/>
              <a:t>Close it </a:t>
            </a:r>
          </a:p>
          <a:p>
            <a:pPr marL="914400" lvl="1" indent="-457200">
              <a:buFont typeface="+mj-lt"/>
              <a:buAutoNum type="arabicPeriod"/>
            </a:pPr>
            <a:r>
              <a:rPr lang="en-CA" dirty="0"/>
              <a:t>Press play</a:t>
            </a:r>
          </a:p>
          <a:p>
            <a:pPr marL="914400" lvl="1" indent="-457200">
              <a:buFont typeface="+mj-lt"/>
              <a:buAutoNum type="arabicPeriod"/>
            </a:pPr>
            <a:r>
              <a:rPr lang="en-CA" dirty="0"/>
              <a:t>Insert headphones into Walkman</a:t>
            </a:r>
          </a:p>
          <a:p>
            <a:pPr marL="914400" lvl="1" indent="-457200">
              <a:buFont typeface="+mj-lt"/>
              <a:buAutoNum type="arabicPeriod"/>
            </a:pPr>
            <a:r>
              <a:rPr lang="en-CA" dirty="0"/>
              <a:t>Put on headphones</a:t>
            </a:r>
          </a:p>
          <a:p>
            <a:pPr marL="914400" lvl="1" indent="-457200">
              <a:buFont typeface="+mj-lt"/>
              <a:buAutoNum type="arabicPeriod"/>
            </a:pPr>
            <a:endParaRPr lang="en-CA" dirty="0"/>
          </a:p>
          <a:p>
            <a:pPr lvl="1"/>
            <a:endParaRPr lang="en-CA" dirty="0"/>
          </a:p>
          <a:p>
            <a:pPr marL="457200" lvl="1" indent="0">
              <a:buNone/>
            </a:pPr>
            <a:endParaRPr lang="en-CA" dirty="0"/>
          </a:p>
        </p:txBody>
      </p:sp>
      <p:sp>
        <p:nvSpPr>
          <p:cNvPr id="4" name="Slide Number Placeholder 3">
            <a:extLst>
              <a:ext uri="{FF2B5EF4-FFF2-40B4-BE49-F238E27FC236}">
                <a16:creationId xmlns:a16="http://schemas.microsoft.com/office/drawing/2014/main" id="{3F2A49B3-EFC9-42B5-8075-6B5F5E964CE8}"/>
              </a:ext>
            </a:extLst>
          </p:cNvPr>
          <p:cNvSpPr>
            <a:spLocks noGrp="1"/>
          </p:cNvSpPr>
          <p:nvPr>
            <p:ph type="sldNum" sz="quarter" idx="12"/>
          </p:nvPr>
        </p:nvSpPr>
        <p:spPr/>
        <p:txBody>
          <a:bodyPr/>
          <a:lstStyle/>
          <a:p>
            <a:fld id="{C3A5CB0D-7C93-4183-B04D-E0317EF52954}" type="slidenum">
              <a:rPr lang="en-CA" smtClean="0"/>
              <a:t>58</a:t>
            </a:fld>
            <a:endParaRPr lang="en-CA"/>
          </a:p>
        </p:txBody>
      </p:sp>
    </p:spTree>
    <p:extLst>
      <p:ext uri="{BB962C8B-B14F-4D97-AF65-F5344CB8AC3E}">
        <p14:creationId xmlns:p14="http://schemas.microsoft.com/office/powerpoint/2010/main" val="85289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pPr lvl="0">
              <a:defRPr sz="1800"/>
            </a:pPr>
            <a:r>
              <a:rPr sz="5906"/>
              <a:t>Stopping Criteria</a:t>
            </a:r>
          </a:p>
        </p:txBody>
      </p:sp>
      <p:sp>
        <p:nvSpPr>
          <p:cNvPr id="251" name="Shape 251"/>
          <p:cNvSpPr>
            <a:spLocks noGrp="1"/>
          </p:cNvSpPr>
          <p:nvPr>
            <p:ph type="body" idx="1"/>
          </p:nvPr>
        </p:nvSpPr>
        <p:spPr>
          <a:prstGeom prst="rect">
            <a:avLst/>
          </a:prstGeom>
        </p:spPr>
        <p:txBody>
          <a:bodyPr vert="horz" lIns="0" tIns="0" rIns="0" bIns="0" rtlCol="0">
            <a:noAutofit/>
          </a:bodyPr>
          <a:lstStyle/>
          <a:p>
            <a:pPr marL="0" indent="0" defTabSz="303956">
              <a:spcBef>
                <a:spcPts val="1195"/>
              </a:spcBef>
              <a:buNone/>
              <a:defRPr sz="1800"/>
            </a:pPr>
            <a:r>
              <a:rPr sz="2600" dirty="0"/>
              <a:t>You need to choose an end point for your analysis:</a:t>
            </a:r>
          </a:p>
          <a:p>
            <a:pPr marL="557428" lvl="3" indent="-297347" defTabSz="303956">
              <a:spcBef>
                <a:spcPts val="1195"/>
              </a:spcBef>
              <a:defRPr sz="1800"/>
            </a:pPr>
            <a:r>
              <a:rPr sz="2600" dirty="0" err="1"/>
              <a:t>PxC</a:t>
            </a:r>
            <a:r>
              <a:rPr sz="2600" dirty="0"/>
              <a:t> rule:</a:t>
            </a:r>
          </a:p>
          <a:p>
            <a:pPr marL="914400" lvl="2" indent="-457200" defTabSz="303956">
              <a:spcBef>
                <a:spcPts val="1195"/>
              </a:spcBef>
              <a:defRPr sz="1800"/>
            </a:pPr>
            <a:r>
              <a:rPr sz="2200" dirty="0"/>
              <a:t>If Probability(mistake) x Cost(mistake) &gt; threshold, then decompose</a:t>
            </a:r>
          </a:p>
          <a:p>
            <a:pPr marL="557428" lvl="1" indent="-297347" defTabSz="303956">
              <a:spcBef>
                <a:spcPts val="1195"/>
              </a:spcBef>
              <a:defRPr sz="1800"/>
            </a:pPr>
            <a:r>
              <a:rPr sz="2600" dirty="0"/>
              <a:t>Reduction to motor tasks</a:t>
            </a:r>
          </a:p>
          <a:p>
            <a:pPr marL="557428" lvl="1" indent="-297347" defTabSz="303956">
              <a:spcBef>
                <a:spcPts val="1195"/>
              </a:spcBef>
              <a:defRPr sz="1800"/>
            </a:pPr>
            <a:endParaRPr sz="2600" dirty="0"/>
          </a:p>
          <a:p>
            <a:pPr marL="0" indent="0" defTabSz="303956">
              <a:spcBef>
                <a:spcPts val="1195"/>
              </a:spcBef>
              <a:buNone/>
              <a:defRPr sz="1800"/>
            </a:pPr>
            <a:r>
              <a:rPr sz="2600" dirty="0"/>
              <a:t>Pitfalls:</a:t>
            </a:r>
          </a:p>
          <a:p>
            <a:pPr marL="557428" lvl="1" indent="-297347" defTabSz="303956">
              <a:spcBef>
                <a:spcPts val="1195"/>
              </a:spcBef>
              <a:defRPr sz="1800"/>
            </a:pPr>
            <a:r>
              <a:rPr sz="2600" dirty="0"/>
              <a:t>When you find what you expect to find</a:t>
            </a:r>
          </a:p>
          <a:p>
            <a:pPr marL="557428" lvl="1" indent="-297347" defTabSz="303956">
              <a:spcBef>
                <a:spcPts val="1195"/>
              </a:spcBef>
              <a:defRPr sz="1800"/>
            </a:pPr>
            <a:r>
              <a:rPr sz="2600" dirty="0"/>
              <a:t>When you run out of readily available information</a:t>
            </a:r>
          </a:p>
          <a:p>
            <a:pPr marL="557428" lvl="1" indent="-297347" defTabSz="303956">
              <a:spcBef>
                <a:spcPts val="1195"/>
              </a:spcBef>
              <a:defRPr sz="1800"/>
            </a:pPr>
            <a:r>
              <a:rPr sz="2600" dirty="0"/>
              <a:t>When a design solution is detected</a:t>
            </a:r>
          </a:p>
        </p:txBody>
      </p:sp>
      <p:sp>
        <p:nvSpPr>
          <p:cNvPr id="252" name="Shape 25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fld id="{86CB4B4D-7CA3-9044-876B-883B54F8677D}" type="slidenum">
              <a:t>59</a:t>
            </a:fld>
            <a:endParaRPr/>
          </a:p>
        </p:txBody>
      </p:sp>
    </p:spTree>
    <p:extLst>
      <p:ext uri="{BB962C8B-B14F-4D97-AF65-F5344CB8AC3E}">
        <p14:creationId xmlns:p14="http://schemas.microsoft.com/office/powerpoint/2010/main" val="16504462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F25C-DD0E-4D9C-BFBB-C3C8A820865C}"/>
              </a:ext>
            </a:extLst>
          </p:cNvPr>
          <p:cNvSpPr>
            <a:spLocks noGrp="1"/>
          </p:cNvSpPr>
          <p:nvPr>
            <p:ph type="title"/>
          </p:nvPr>
        </p:nvSpPr>
        <p:spPr>
          <a:xfrm>
            <a:off x="838199" y="365125"/>
            <a:ext cx="11056815" cy="1325563"/>
          </a:xfrm>
        </p:spPr>
        <p:txBody>
          <a:bodyPr/>
          <a:lstStyle/>
          <a:p>
            <a:r>
              <a:rPr lang="en-CA" dirty="0"/>
              <a:t>Human Out-of-the-loop Behavior</a:t>
            </a:r>
          </a:p>
        </p:txBody>
      </p:sp>
      <p:sp>
        <p:nvSpPr>
          <p:cNvPr id="3" name="Content Placeholder 2">
            <a:extLst>
              <a:ext uri="{FF2B5EF4-FFF2-40B4-BE49-F238E27FC236}">
                <a16:creationId xmlns:a16="http://schemas.microsoft.com/office/drawing/2014/main" id="{DE13FB8E-2F5F-4BA7-B1C5-C7314DEBD5E1}"/>
              </a:ext>
            </a:extLst>
          </p:cNvPr>
          <p:cNvSpPr>
            <a:spLocks noGrp="1"/>
          </p:cNvSpPr>
          <p:nvPr>
            <p:ph idx="1"/>
          </p:nvPr>
        </p:nvSpPr>
        <p:spPr>
          <a:xfrm>
            <a:off x="838200" y="1825625"/>
            <a:ext cx="10501923" cy="4351338"/>
          </a:xfrm>
        </p:spPr>
        <p:txBody>
          <a:bodyPr>
            <a:normAutofit/>
          </a:bodyPr>
          <a:lstStyle/>
          <a:p>
            <a:r>
              <a:rPr lang="en-CA" b="1" dirty="0"/>
              <a:t>In-the-loop behavior: </a:t>
            </a:r>
            <a:r>
              <a:rPr lang="en-CA" dirty="0"/>
              <a:t>user actively attending and controlling the process</a:t>
            </a:r>
          </a:p>
          <a:p>
            <a:r>
              <a:rPr lang="en-CA" b="1" dirty="0"/>
              <a:t>On-the-loop behavior: </a:t>
            </a:r>
            <a:r>
              <a:rPr lang="en-CA" dirty="0"/>
              <a:t>user monitors the process (i.e., supervisory control)</a:t>
            </a:r>
          </a:p>
          <a:p>
            <a:r>
              <a:rPr lang="en-CA" b="1" dirty="0"/>
              <a:t>Out-of-the-loop behavior: </a:t>
            </a:r>
            <a:r>
              <a:rPr lang="en-CA" dirty="0"/>
              <a:t>all responsibility is left to the automation, can be a consequence of </a:t>
            </a:r>
            <a:r>
              <a:rPr lang="en-CA" dirty="0" err="1"/>
              <a:t>overtrust</a:t>
            </a:r>
            <a:endParaRPr lang="en-CA" dirty="0"/>
          </a:p>
          <a:p>
            <a:pPr lvl="1"/>
            <a:r>
              <a:rPr lang="en-CA" dirty="0"/>
              <a:t>Lower Situation Awareness</a:t>
            </a:r>
          </a:p>
          <a:p>
            <a:pPr lvl="1"/>
            <a:r>
              <a:rPr lang="en-CA" dirty="0"/>
              <a:t>Slower to detect failures</a:t>
            </a:r>
          </a:p>
          <a:p>
            <a:pPr lvl="1"/>
            <a:r>
              <a:rPr lang="en-CA" dirty="0"/>
              <a:t>Loss of skill</a:t>
            </a:r>
          </a:p>
          <a:p>
            <a:endParaRPr lang="en-CA" dirty="0"/>
          </a:p>
        </p:txBody>
      </p:sp>
    </p:spTree>
    <p:extLst>
      <p:ext uri="{BB962C8B-B14F-4D97-AF65-F5344CB8AC3E}">
        <p14:creationId xmlns:p14="http://schemas.microsoft.com/office/powerpoint/2010/main" val="33853613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HTA – Graphical Representation</a:t>
            </a:r>
          </a:p>
        </p:txBody>
      </p:sp>
      <p:graphicFrame>
        <p:nvGraphicFramePr>
          <p:cNvPr id="5" name="Content Placeholder 4"/>
          <p:cNvGraphicFramePr>
            <a:graphicFrameLocks noGrp="1"/>
          </p:cNvGraphicFramePr>
          <p:nvPr>
            <p:ph idx="1"/>
          </p:nvPr>
        </p:nvGraphicFramePr>
        <p:xfrm>
          <a:off x="1784515" y="1540617"/>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A060196E-7CA6-4A3A-A1EF-5A7BAD0DB95E}"/>
              </a:ext>
            </a:extLst>
          </p:cNvPr>
          <p:cNvSpPr>
            <a:spLocks noGrp="1"/>
          </p:cNvSpPr>
          <p:nvPr>
            <p:ph type="sldNum" sz="quarter" idx="12"/>
          </p:nvPr>
        </p:nvSpPr>
        <p:spPr/>
        <p:txBody>
          <a:bodyPr/>
          <a:lstStyle/>
          <a:p>
            <a:fld id="{C3A5CB0D-7C93-4183-B04D-E0317EF52954}" type="slidenum">
              <a:rPr lang="en-CA" smtClean="0"/>
              <a:t>60</a:t>
            </a:fld>
            <a:endParaRPr lang="en-CA"/>
          </a:p>
        </p:txBody>
      </p:sp>
    </p:spTree>
    <p:extLst>
      <p:ext uri="{BB962C8B-B14F-4D97-AF65-F5344CB8AC3E}">
        <p14:creationId xmlns:p14="http://schemas.microsoft.com/office/powerpoint/2010/main" val="38171095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B6ABA-0357-4F24-9A02-A46E41251D99}"/>
              </a:ext>
            </a:extLst>
          </p:cNvPr>
          <p:cNvSpPr>
            <a:spLocks noGrp="1"/>
          </p:cNvSpPr>
          <p:nvPr>
            <p:ph type="title"/>
          </p:nvPr>
        </p:nvSpPr>
        <p:spPr/>
        <p:txBody>
          <a:bodyPr/>
          <a:lstStyle/>
          <a:p>
            <a:r>
              <a:rPr lang="en-CA" dirty="0"/>
              <a:t>Fitts’s List (Lee, 2006)</a:t>
            </a:r>
          </a:p>
        </p:txBody>
      </p:sp>
      <p:sp>
        <p:nvSpPr>
          <p:cNvPr id="3" name="Content Placeholder 2">
            <a:extLst>
              <a:ext uri="{FF2B5EF4-FFF2-40B4-BE49-F238E27FC236}">
                <a16:creationId xmlns:a16="http://schemas.microsoft.com/office/drawing/2014/main" id="{0A834D92-C19F-4AD4-A04A-90C0DE2793B4}"/>
              </a:ext>
            </a:extLst>
          </p:cNvPr>
          <p:cNvSpPr>
            <a:spLocks noGrp="1"/>
          </p:cNvSpPr>
          <p:nvPr>
            <p:ph idx="1"/>
          </p:nvPr>
        </p:nvSpPr>
        <p:spPr/>
        <p:txBody>
          <a:bodyPr/>
          <a:lstStyle/>
          <a:p>
            <a:endParaRPr lang="en-CA"/>
          </a:p>
        </p:txBody>
      </p:sp>
      <p:sp>
        <p:nvSpPr>
          <p:cNvPr id="4" name="Slide Number Placeholder 3">
            <a:extLst>
              <a:ext uri="{FF2B5EF4-FFF2-40B4-BE49-F238E27FC236}">
                <a16:creationId xmlns:a16="http://schemas.microsoft.com/office/drawing/2014/main" id="{32A483B4-9AF4-44C5-B7FB-127B4B5AFDE7}"/>
              </a:ext>
            </a:extLst>
          </p:cNvPr>
          <p:cNvSpPr>
            <a:spLocks noGrp="1"/>
          </p:cNvSpPr>
          <p:nvPr>
            <p:ph type="sldNum" sz="quarter" idx="12"/>
          </p:nvPr>
        </p:nvSpPr>
        <p:spPr/>
        <p:txBody>
          <a:bodyPr/>
          <a:lstStyle/>
          <a:p>
            <a:fld id="{BE698E63-3BBE-438A-84EA-CA7C1B20A6CD}" type="slidenum">
              <a:rPr lang="en-US" smtClean="0"/>
              <a:t>61</a:t>
            </a:fld>
            <a:endParaRPr lang="en-US"/>
          </a:p>
        </p:txBody>
      </p:sp>
      <p:pic>
        <p:nvPicPr>
          <p:cNvPr id="6" name="Picture 5">
            <a:extLst>
              <a:ext uri="{FF2B5EF4-FFF2-40B4-BE49-F238E27FC236}">
                <a16:creationId xmlns:a16="http://schemas.microsoft.com/office/drawing/2014/main" id="{F6B7DCDF-E27F-4F32-A4D8-9BAA73C32EE0}"/>
              </a:ext>
            </a:extLst>
          </p:cNvPr>
          <p:cNvPicPr>
            <a:picLocks noChangeAspect="1"/>
          </p:cNvPicPr>
          <p:nvPr/>
        </p:nvPicPr>
        <p:blipFill>
          <a:blip r:embed="rId3"/>
          <a:stretch>
            <a:fillRect/>
          </a:stretch>
        </p:blipFill>
        <p:spPr>
          <a:xfrm>
            <a:off x="0" y="1521488"/>
            <a:ext cx="12192000" cy="5017424"/>
          </a:xfrm>
          <a:prstGeom prst="rect">
            <a:avLst/>
          </a:prstGeom>
        </p:spPr>
      </p:pic>
    </p:spTree>
    <p:extLst>
      <p:ext uri="{BB962C8B-B14F-4D97-AF65-F5344CB8AC3E}">
        <p14:creationId xmlns:p14="http://schemas.microsoft.com/office/powerpoint/2010/main" val="23113751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B6ABA-0357-4F24-9A02-A46E41251D99}"/>
              </a:ext>
            </a:extLst>
          </p:cNvPr>
          <p:cNvSpPr>
            <a:spLocks noGrp="1"/>
          </p:cNvSpPr>
          <p:nvPr>
            <p:ph type="title"/>
          </p:nvPr>
        </p:nvSpPr>
        <p:spPr/>
        <p:txBody>
          <a:bodyPr/>
          <a:lstStyle/>
          <a:p>
            <a:r>
              <a:rPr lang="en-CA" dirty="0"/>
              <a:t>Other Factors to Consider</a:t>
            </a:r>
          </a:p>
        </p:txBody>
      </p:sp>
      <p:sp>
        <p:nvSpPr>
          <p:cNvPr id="3" name="Content Placeholder 2">
            <a:extLst>
              <a:ext uri="{FF2B5EF4-FFF2-40B4-BE49-F238E27FC236}">
                <a16:creationId xmlns:a16="http://schemas.microsoft.com/office/drawing/2014/main" id="{0A834D92-C19F-4AD4-A04A-90C0DE2793B4}"/>
              </a:ext>
            </a:extLst>
          </p:cNvPr>
          <p:cNvSpPr>
            <a:spLocks noGrp="1"/>
          </p:cNvSpPr>
          <p:nvPr>
            <p:ph idx="1"/>
          </p:nvPr>
        </p:nvSpPr>
        <p:spPr/>
        <p:txBody>
          <a:bodyPr/>
          <a:lstStyle/>
          <a:p>
            <a:r>
              <a:rPr lang="en-CA" dirty="0"/>
              <a:t>Technology capability and feasibility</a:t>
            </a:r>
          </a:p>
          <a:p>
            <a:r>
              <a:rPr lang="en-CA" dirty="0"/>
              <a:t>Reliability</a:t>
            </a:r>
          </a:p>
          <a:p>
            <a:r>
              <a:rPr lang="en-CA" dirty="0"/>
              <a:t>Risks to health and safety</a:t>
            </a:r>
          </a:p>
          <a:p>
            <a:pPr lvl="1"/>
            <a:r>
              <a:rPr lang="en-CA" dirty="0"/>
              <a:t>Physical/Ergonomic Issues</a:t>
            </a:r>
          </a:p>
          <a:p>
            <a:pPr lvl="1"/>
            <a:r>
              <a:rPr lang="en-CA" dirty="0"/>
              <a:t>Cognitive</a:t>
            </a:r>
          </a:p>
          <a:p>
            <a:pPr lvl="1"/>
            <a:r>
              <a:rPr lang="en-CA" dirty="0"/>
              <a:t>Stress</a:t>
            </a:r>
          </a:p>
          <a:p>
            <a:r>
              <a:rPr lang="en-CA" dirty="0"/>
              <a:t>Costs</a:t>
            </a:r>
          </a:p>
          <a:p>
            <a:endParaRPr lang="en-CA" dirty="0"/>
          </a:p>
        </p:txBody>
      </p:sp>
      <p:sp>
        <p:nvSpPr>
          <p:cNvPr id="4" name="Slide Number Placeholder 3">
            <a:extLst>
              <a:ext uri="{FF2B5EF4-FFF2-40B4-BE49-F238E27FC236}">
                <a16:creationId xmlns:a16="http://schemas.microsoft.com/office/drawing/2014/main" id="{32A483B4-9AF4-44C5-B7FB-127B4B5AFDE7}"/>
              </a:ext>
            </a:extLst>
          </p:cNvPr>
          <p:cNvSpPr>
            <a:spLocks noGrp="1"/>
          </p:cNvSpPr>
          <p:nvPr>
            <p:ph type="sldNum" sz="quarter" idx="12"/>
          </p:nvPr>
        </p:nvSpPr>
        <p:spPr/>
        <p:txBody>
          <a:bodyPr/>
          <a:lstStyle/>
          <a:p>
            <a:fld id="{BE698E63-3BBE-438A-84EA-CA7C1B20A6CD}" type="slidenum">
              <a:rPr lang="en-US" smtClean="0"/>
              <a:t>62</a:t>
            </a:fld>
            <a:endParaRPr lang="en-US"/>
          </a:p>
        </p:txBody>
      </p:sp>
      <p:pic>
        <p:nvPicPr>
          <p:cNvPr id="1026" name="Picture 2" descr="high school student invents dog petting robotic arm">
            <a:extLst>
              <a:ext uri="{FF2B5EF4-FFF2-40B4-BE49-F238E27FC236}">
                <a16:creationId xmlns:a16="http://schemas.microsoft.com/office/drawing/2014/main" id="{49B1CB42-523F-BCAB-A688-4C8C28F81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3107" y="511629"/>
            <a:ext cx="4572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BE06772-3C9F-0280-E457-5A1C4857039A}"/>
              </a:ext>
            </a:extLst>
          </p:cNvPr>
          <p:cNvSpPr txBox="1"/>
          <p:nvPr/>
        </p:nvSpPr>
        <p:spPr>
          <a:xfrm>
            <a:off x="6934881" y="6627150"/>
            <a:ext cx="6094638" cy="230832"/>
          </a:xfrm>
          <a:prstGeom prst="rect">
            <a:avLst/>
          </a:prstGeom>
          <a:noFill/>
        </p:spPr>
        <p:txBody>
          <a:bodyPr wrap="square">
            <a:spAutoFit/>
          </a:bodyPr>
          <a:lstStyle/>
          <a:p>
            <a:r>
              <a:rPr lang="en-CA" sz="900" dirty="0"/>
              <a:t>https://www.petguide.com/pets/blog/news/high-school-student-invents-dog-petting-robotic-arm-44470185</a:t>
            </a:r>
          </a:p>
        </p:txBody>
      </p:sp>
    </p:spTree>
    <p:extLst>
      <p:ext uri="{BB962C8B-B14F-4D97-AF65-F5344CB8AC3E}">
        <p14:creationId xmlns:p14="http://schemas.microsoft.com/office/powerpoint/2010/main" val="10721030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697230" y="-14288"/>
            <a:ext cx="10515600" cy="1325563"/>
          </a:xfrm>
        </p:spPr>
        <p:txBody>
          <a:bodyPr>
            <a:normAutofit/>
          </a:bodyPr>
          <a:lstStyle/>
          <a:p>
            <a:r>
              <a:rPr lang="en-US" altLang="en-US" dirty="0"/>
              <a:t>Function Allocation (FA) Schemes</a:t>
            </a:r>
          </a:p>
        </p:txBody>
      </p:sp>
      <p:sp>
        <p:nvSpPr>
          <p:cNvPr id="10" name="Slide Number Placeholder 2"/>
          <p:cNvSpPr>
            <a:spLocks noGrp="1"/>
          </p:cNvSpPr>
          <p:nvPr>
            <p:ph type="sldNum" sz="quarter" idx="12"/>
          </p:nvPr>
        </p:nvSpPr>
        <p:spPr/>
        <p:txBody>
          <a:bodyPr/>
          <a:lstStyle/>
          <a:p>
            <a:fld id="{DAA62938-6B73-4267-A8DA-BBCF0575F48F}" type="slidenum">
              <a:rPr lang="en-US" smtClean="0"/>
              <a:pPr/>
              <a:t>63</a:t>
            </a:fld>
            <a:endParaRPr lang="en-US" dirty="0"/>
          </a:p>
        </p:txBody>
      </p:sp>
      <p:pic>
        <p:nvPicPr>
          <p:cNvPr id="6" name="Picture 5">
            <a:extLst>
              <a:ext uri="{FF2B5EF4-FFF2-40B4-BE49-F238E27FC236}">
                <a16:creationId xmlns:a16="http://schemas.microsoft.com/office/drawing/2014/main" id="{EA25EA38-4D5F-41CE-A228-24DA87B72A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83" y="1836234"/>
            <a:ext cx="11410889" cy="428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16E2E227-E4B2-40C9-B9F8-92CDB3C41192}"/>
              </a:ext>
            </a:extLst>
          </p:cNvPr>
          <p:cNvSpPr/>
          <p:nvPr/>
        </p:nvSpPr>
        <p:spPr>
          <a:xfrm>
            <a:off x="430984" y="1416479"/>
            <a:ext cx="5362109" cy="369332"/>
          </a:xfrm>
          <a:prstGeom prst="rect">
            <a:avLst/>
          </a:prstGeom>
        </p:spPr>
        <p:txBody>
          <a:bodyPr wrap="none">
            <a:spAutoFit/>
          </a:bodyPr>
          <a:lstStyle/>
          <a:p>
            <a:r>
              <a:rPr lang="en-US" altLang="en-US" dirty="0" err="1"/>
              <a:t>Endsley</a:t>
            </a:r>
            <a:r>
              <a:rPr lang="en-US" altLang="en-US" dirty="0"/>
              <a:t> &amp; </a:t>
            </a:r>
            <a:r>
              <a:rPr lang="en-US" altLang="en-US" dirty="0" err="1"/>
              <a:t>Kaber</a:t>
            </a:r>
            <a:r>
              <a:rPr lang="en-US" altLang="en-US" dirty="0"/>
              <a:t> (1999)’s Discrete Levels of Automation</a:t>
            </a:r>
          </a:p>
        </p:txBody>
      </p:sp>
    </p:spTree>
    <p:extLst>
      <p:ext uri="{BB962C8B-B14F-4D97-AF65-F5344CB8AC3E}">
        <p14:creationId xmlns:p14="http://schemas.microsoft.com/office/powerpoint/2010/main" val="38071851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85C8-1763-4608-A5A5-E8FECEC8921D}"/>
              </a:ext>
            </a:extLst>
          </p:cNvPr>
          <p:cNvSpPr>
            <a:spLocks noGrp="1"/>
          </p:cNvSpPr>
          <p:nvPr>
            <p:ph type="title"/>
          </p:nvPr>
        </p:nvSpPr>
        <p:spPr/>
        <p:txBody>
          <a:bodyPr/>
          <a:lstStyle/>
          <a:p>
            <a:r>
              <a:rPr lang="en-CA" dirty="0"/>
              <a:t>Dynamic Function Allocation</a:t>
            </a:r>
          </a:p>
        </p:txBody>
      </p:sp>
      <p:sp>
        <p:nvSpPr>
          <p:cNvPr id="3" name="Content Placeholder 2">
            <a:extLst>
              <a:ext uri="{FF2B5EF4-FFF2-40B4-BE49-F238E27FC236}">
                <a16:creationId xmlns:a16="http://schemas.microsoft.com/office/drawing/2014/main" id="{637BACAC-142B-4D1D-A028-28FC240A283F}"/>
              </a:ext>
            </a:extLst>
          </p:cNvPr>
          <p:cNvSpPr>
            <a:spLocks noGrp="1"/>
          </p:cNvSpPr>
          <p:nvPr>
            <p:ph idx="1"/>
          </p:nvPr>
        </p:nvSpPr>
        <p:spPr>
          <a:xfrm>
            <a:off x="838200" y="1513010"/>
            <a:ext cx="9571263" cy="4762744"/>
          </a:xfrm>
        </p:spPr>
        <p:txBody>
          <a:bodyPr>
            <a:normAutofit/>
          </a:bodyPr>
          <a:lstStyle/>
          <a:p>
            <a:r>
              <a:rPr lang="en-CA" sz="3200" dirty="0"/>
              <a:t>Adaptable Automation:</a:t>
            </a:r>
          </a:p>
          <a:p>
            <a:pPr lvl="1"/>
            <a:r>
              <a:rPr lang="en-CA" sz="2800" dirty="0"/>
              <a:t>Operator controls when automation is used/engaged</a:t>
            </a:r>
          </a:p>
          <a:p>
            <a:pPr lvl="1"/>
            <a:r>
              <a:rPr lang="en-CA" sz="2800" dirty="0"/>
              <a:t>Example: ACC can be turned on or off</a:t>
            </a:r>
          </a:p>
          <a:p>
            <a:pPr lvl="1"/>
            <a:endParaRPr lang="en-CA" sz="2800" dirty="0"/>
          </a:p>
          <a:p>
            <a:pPr lvl="1"/>
            <a:r>
              <a:rPr lang="en-CA" sz="2800" dirty="0"/>
              <a:t>Reliance behavior (decision to use the automation) depends on perceived risk, workload, trust, and self-confidence</a:t>
            </a:r>
          </a:p>
          <a:p>
            <a:pPr lvl="1"/>
            <a:r>
              <a:rPr lang="en-CA" sz="2800" dirty="0"/>
              <a:t>Additional workload for the user in deciding when to engage/disengage automation</a:t>
            </a:r>
          </a:p>
          <a:p>
            <a:pPr lvl="1"/>
            <a:endParaRPr lang="en-CA" sz="2800" dirty="0"/>
          </a:p>
        </p:txBody>
      </p:sp>
    </p:spTree>
    <p:extLst>
      <p:ext uri="{BB962C8B-B14F-4D97-AF65-F5344CB8AC3E}">
        <p14:creationId xmlns:p14="http://schemas.microsoft.com/office/powerpoint/2010/main" val="723973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85C8-1763-4608-A5A5-E8FECEC8921D}"/>
              </a:ext>
            </a:extLst>
          </p:cNvPr>
          <p:cNvSpPr>
            <a:spLocks noGrp="1"/>
          </p:cNvSpPr>
          <p:nvPr>
            <p:ph type="title"/>
          </p:nvPr>
        </p:nvSpPr>
        <p:spPr/>
        <p:txBody>
          <a:bodyPr/>
          <a:lstStyle/>
          <a:p>
            <a:r>
              <a:rPr lang="en-CA" dirty="0"/>
              <a:t>Dynamic Function Allocation</a:t>
            </a:r>
          </a:p>
        </p:txBody>
      </p:sp>
      <p:sp>
        <p:nvSpPr>
          <p:cNvPr id="3" name="Content Placeholder 2">
            <a:extLst>
              <a:ext uri="{FF2B5EF4-FFF2-40B4-BE49-F238E27FC236}">
                <a16:creationId xmlns:a16="http://schemas.microsoft.com/office/drawing/2014/main" id="{637BACAC-142B-4D1D-A028-28FC240A283F}"/>
              </a:ext>
            </a:extLst>
          </p:cNvPr>
          <p:cNvSpPr>
            <a:spLocks noGrp="1"/>
          </p:cNvSpPr>
          <p:nvPr>
            <p:ph idx="1"/>
          </p:nvPr>
        </p:nvSpPr>
        <p:spPr>
          <a:xfrm>
            <a:off x="838200" y="1513010"/>
            <a:ext cx="9571263" cy="4762744"/>
          </a:xfrm>
        </p:spPr>
        <p:txBody>
          <a:bodyPr>
            <a:normAutofit/>
          </a:bodyPr>
          <a:lstStyle/>
          <a:p>
            <a:r>
              <a:rPr lang="en-CA" sz="3200" dirty="0"/>
              <a:t>Adaptive Automation:</a:t>
            </a:r>
          </a:p>
          <a:p>
            <a:pPr lvl="1"/>
            <a:r>
              <a:rPr lang="en-CA" sz="2800" dirty="0"/>
              <a:t>Automatically adjusts level of automation depending on the user</a:t>
            </a:r>
          </a:p>
          <a:p>
            <a:pPr lvl="2"/>
            <a:r>
              <a:rPr lang="en-CA" sz="2400" dirty="0"/>
              <a:t>Performance</a:t>
            </a:r>
          </a:p>
          <a:p>
            <a:pPr lvl="2"/>
            <a:r>
              <a:rPr lang="en-CA" sz="2400" dirty="0"/>
              <a:t>Operator state (workload, stress, anxiety, distraction)</a:t>
            </a:r>
          </a:p>
          <a:p>
            <a:pPr lvl="2"/>
            <a:r>
              <a:rPr lang="en-CA" sz="2400" dirty="0"/>
              <a:t>Task situation</a:t>
            </a:r>
          </a:p>
          <a:p>
            <a:pPr lvl="1"/>
            <a:r>
              <a:rPr lang="en-CA" sz="2800" dirty="0"/>
              <a:t>Typically increases level of automation as user workload increases or capacity decreases</a:t>
            </a:r>
          </a:p>
        </p:txBody>
      </p:sp>
    </p:spTree>
    <p:extLst>
      <p:ext uri="{BB962C8B-B14F-4D97-AF65-F5344CB8AC3E}">
        <p14:creationId xmlns:p14="http://schemas.microsoft.com/office/powerpoint/2010/main" val="41604942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85C8-1763-4608-A5A5-E8FECEC8921D}"/>
              </a:ext>
            </a:extLst>
          </p:cNvPr>
          <p:cNvSpPr>
            <a:spLocks noGrp="1"/>
          </p:cNvSpPr>
          <p:nvPr>
            <p:ph type="title"/>
          </p:nvPr>
        </p:nvSpPr>
        <p:spPr/>
        <p:txBody>
          <a:bodyPr/>
          <a:lstStyle/>
          <a:p>
            <a:r>
              <a:rPr lang="en-CA" dirty="0"/>
              <a:t>Dynamic Function Allocation</a:t>
            </a:r>
          </a:p>
        </p:txBody>
      </p:sp>
      <p:sp>
        <p:nvSpPr>
          <p:cNvPr id="3" name="Content Placeholder 2">
            <a:extLst>
              <a:ext uri="{FF2B5EF4-FFF2-40B4-BE49-F238E27FC236}">
                <a16:creationId xmlns:a16="http://schemas.microsoft.com/office/drawing/2014/main" id="{637BACAC-142B-4D1D-A028-28FC240A283F}"/>
              </a:ext>
            </a:extLst>
          </p:cNvPr>
          <p:cNvSpPr>
            <a:spLocks noGrp="1"/>
          </p:cNvSpPr>
          <p:nvPr>
            <p:ph idx="1"/>
          </p:nvPr>
        </p:nvSpPr>
        <p:spPr>
          <a:xfrm>
            <a:off x="838200" y="1513010"/>
            <a:ext cx="9571263" cy="4762744"/>
          </a:xfrm>
        </p:spPr>
        <p:txBody>
          <a:bodyPr>
            <a:normAutofit/>
          </a:bodyPr>
          <a:lstStyle/>
          <a:p>
            <a:r>
              <a:rPr lang="en-CA" sz="3200" dirty="0"/>
              <a:t>Adaptive Automation:</a:t>
            </a:r>
          </a:p>
          <a:p>
            <a:pPr lvl="1"/>
            <a:r>
              <a:rPr lang="en-CA" sz="2800" dirty="0"/>
              <a:t>Challenges in detecting user state:</a:t>
            </a:r>
          </a:p>
          <a:p>
            <a:pPr lvl="2"/>
            <a:r>
              <a:rPr lang="en-CA" sz="2400" dirty="0"/>
              <a:t>Physiological sensors (EEG, eye tracking and pupil width)</a:t>
            </a:r>
          </a:p>
          <a:p>
            <a:pPr lvl="2"/>
            <a:r>
              <a:rPr lang="en-CA" sz="2400" dirty="0"/>
              <a:t>Task performance</a:t>
            </a:r>
          </a:p>
          <a:p>
            <a:pPr lvl="1"/>
            <a:r>
              <a:rPr lang="en-CA" sz="2800" dirty="0"/>
              <a:t>Adaptive automation is a “meta-automation” and can also have its own set of problems if not implemented well</a:t>
            </a:r>
          </a:p>
          <a:p>
            <a:pPr lvl="2"/>
            <a:r>
              <a:rPr lang="en-CA" sz="2400" dirty="0"/>
              <a:t>E.g., Mode errors may be more common since automation is changing dynamically</a:t>
            </a:r>
          </a:p>
        </p:txBody>
      </p:sp>
    </p:spTree>
    <p:extLst>
      <p:ext uri="{BB962C8B-B14F-4D97-AF65-F5344CB8AC3E}">
        <p14:creationId xmlns:p14="http://schemas.microsoft.com/office/powerpoint/2010/main" val="2565237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D580556-4FD4-48AB-8055-55BEB71A6A6E}"/>
              </a:ext>
            </a:extLst>
          </p:cNvPr>
          <p:cNvSpPr>
            <a:spLocks noGrp="1"/>
          </p:cNvSpPr>
          <p:nvPr>
            <p:ph idx="1"/>
          </p:nvPr>
        </p:nvSpPr>
        <p:spPr/>
        <p:txBody>
          <a:bodyPr/>
          <a:lstStyle/>
          <a:p>
            <a:endParaRPr lang="en-CA" dirty="0"/>
          </a:p>
        </p:txBody>
      </p:sp>
      <p:sp>
        <p:nvSpPr>
          <p:cNvPr id="7" name="Title 6">
            <a:extLst>
              <a:ext uri="{FF2B5EF4-FFF2-40B4-BE49-F238E27FC236}">
                <a16:creationId xmlns:a16="http://schemas.microsoft.com/office/drawing/2014/main" id="{B699D4A8-FED1-4B23-9E44-B87F199C8687}"/>
              </a:ext>
            </a:extLst>
          </p:cNvPr>
          <p:cNvSpPr>
            <a:spLocks noGrp="1"/>
          </p:cNvSpPr>
          <p:nvPr>
            <p:ph type="title"/>
          </p:nvPr>
        </p:nvSpPr>
        <p:spPr/>
        <p:txBody>
          <a:bodyPr/>
          <a:lstStyle/>
          <a:p>
            <a:endParaRPr lang="en-CA"/>
          </a:p>
        </p:txBody>
      </p:sp>
      <p:pic>
        <p:nvPicPr>
          <p:cNvPr id="9" name="Picture 8">
            <a:extLst>
              <a:ext uri="{FF2B5EF4-FFF2-40B4-BE49-F238E27FC236}">
                <a16:creationId xmlns:a16="http://schemas.microsoft.com/office/drawing/2014/main" id="{E235D6E9-05C5-4326-9943-5E97899F098F}"/>
              </a:ext>
            </a:extLst>
          </p:cNvPr>
          <p:cNvPicPr>
            <a:picLocks noChangeAspect="1"/>
          </p:cNvPicPr>
          <p:nvPr/>
        </p:nvPicPr>
        <p:blipFill>
          <a:blip r:embed="rId3"/>
          <a:stretch>
            <a:fillRect/>
          </a:stretch>
        </p:blipFill>
        <p:spPr>
          <a:xfrm>
            <a:off x="3080916" y="332943"/>
            <a:ext cx="6030167" cy="6192114"/>
          </a:xfrm>
          <a:prstGeom prst="rect">
            <a:avLst/>
          </a:prstGeom>
        </p:spPr>
      </p:pic>
      <p:sp>
        <p:nvSpPr>
          <p:cNvPr id="2" name="Oval 1">
            <a:extLst>
              <a:ext uri="{FF2B5EF4-FFF2-40B4-BE49-F238E27FC236}">
                <a16:creationId xmlns:a16="http://schemas.microsoft.com/office/drawing/2014/main" id="{12C09A69-4E24-4AE6-101C-559B053631DC}"/>
              </a:ext>
            </a:extLst>
          </p:cNvPr>
          <p:cNvSpPr/>
          <p:nvPr/>
        </p:nvSpPr>
        <p:spPr>
          <a:xfrm>
            <a:off x="5153211" y="2637827"/>
            <a:ext cx="2102612" cy="27269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A3B69EE8-0A12-AE1F-C23B-BE5C71FF4D80}"/>
              </a:ext>
            </a:extLst>
          </p:cNvPr>
          <p:cNvSpPr txBox="1"/>
          <p:nvPr/>
        </p:nvSpPr>
        <p:spPr>
          <a:xfrm>
            <a:off x="75519" y="6382995"/>
            <a:ext cx="8080601" cy="553998"/>
          </a:xfrm>
          <a:prstGeom prst="rect">
            <a:avLst/>
          </a:prstGeom>
          <a:noFill/>
        </p:spPr>
        <p:txBody>
          <a:bodyPr wrap="square">
            <a:spAutoFit/>
          </a:bodyPr>
          <a:lstStyle/>
          <a:p>
            <a:r>
              <a:rPr lang="en-CA" sz="1000" dirty="0">
                <a:solidFill>
                  <a:schemeClr val="tx1">
                    <a:lumMod val="50000"/>
                    <a:lumOff val="50000"/>
                  </a:schemeClr>
                </a:solidFill>
              </a:rPr>
              <a:t>Lee and </a:t>
            </a:r>
            <a:r>
              <a:rPr lang="en-CA" sz="1000" dirty="0" err="1">
                <a:solidFill>
                  <a:schemeClr val="tx1">
                    <a:lumMod val="50000"/>
                    <a:lumOff val="50000"/>
                  </a:schemeClr>
                </a:solidFill>
              </a:rPr>
              <a:t>Seppelt</a:t>
            </a:r>
            <a:r>
              <a:rPr lang="en-CA" sz="1000" dirty="0">
                <a:solidFill>
                  <a:schemeClr val="tx1">
                    <a:lumMod val="50000"/>
                    <a:lumOff val="50000"/>
                  </a:schemeClr>
                </a:solidFill>
              </a:rPr>
              <a:t> (2012) Human Factors and Ergonomics in Automation Design. In Handbook of Human Factors and Ergonomics. </a:t>
            </a:r>
            <a:r>
              <a:rPr lang="en-CA" sz="1000" b="0" i="0" u="sng" dirty="0">
                <a:solidFill>
                  <a:schemeClr val="tx1">
                    <a:lumMod val="50000"/>
                    <a:lumOff val="50000"/>
                  </a:schemeClr>
                </a:solidFill>
                <a:effectLst/>
                <a:latin typeface="inherit"/>
                <a:hlinkClick r:id="rId4">
                  <a:extLst>
                    <a:ext uri="{A12FA001-AC4F-418D-AE19-62706E023703}">
                      <ahyp:hlinkClr xmlns:ahyp="http://schemas.microsoft.com/office/drawing/2018/hyperlinkcolor" val="tx"/>
                    </a:ext>
                  </a:extLst>
                </a:hlinkClick>
              </a:rPr>
              <a:t>10.1002/9781118131350.ch59</a:t>
            </a:r>
            <a:endParaRPr lang="en-CA" sz="1000" b="0" i="0" dirty="0">
              <a:solidFill>
                <a:schemeClr val="tx1">
                  <a:lumMod val="50000"/>
                  <a:lumOff val="50000"/>
                </a:schemeClr>
              </a:solidFill>
              <a:effectLst/>
              <a:latin typeface="Inter Var"/>
            </a:endParaRPr>
          </a:p>
          <a:p>
            <a:endParaRPr lang="en-CA" sz="1000" dirty="0">
              <a:solidFill>
                <a:schemeClr val="tx1">
                  <a:lumMod val="50000"/>
                  <a:lumOff val="50000"/>
                </a:schemeClr>
              </a:solidFill>
            </a:endParaRPr>
          </a:p>
        </p:txBody>
      </p:sp>
    </p:spTree>
    <p:extLst>
      <p:ext uri="{BB962C8B-B14F-4D97-AF65-F5344CB8AC3E}">
        <p14:creationId xmlns:p14="http://schemas.microsoft.com/office/powerpoint/2010/main" val="329226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85C8-1763-4608-A5A5-E8FECEC8921D}"/>
              </a:ext>
            </a:extLst>
          </p:cNvPr>
          <p:cNvSpPr>
            <a:spLocks noGrp="1"/>
          </p:cNvSpPr>
          <p:nvPr>
            <p:ph type="title"/>
          </p:nvPr>
        </p:nvSpPr>
        <p:spPr/>
        <p:txBody>
          <a:bodyPr/>
          <a:lstStyle/>
          <a:p>
            <a:r>
              <a:rPr lang="en-CA" dirty="0"/>
              <a:t>Ironies of Automation (Bainbridge, 1983)</a:t>
            </a:r>
          </a:p>
        </p:txBody>
      </p:sp>
      <p:sp>
        <p:nvSpPr>
          <p:cNvPr id="3" name="Content Placeholder 2">
            <a:extLst>
              <a:ext uri="{FF2B5EF4-FFF2-40B4-BE49-F238E27FC236}">
                <a16:creationId xmlns:a16="http://schemas.microsoft.com/office/drawing/2014/main" id="{637BACAC-142B-4D1D-A028-28FC240A283F}"/>
              </a:ext>
            </a:extLst>
          </p:cNvPr>
          <p:cNvSpPr>
            <a:spLocks noGrp="1"/>
          </p:cNvSpPr>
          <p:nvPr>
            <p:ph idx="1"/>
          </p:nvPr>
        </p:nvSpPr>
        <p:spPr>
          <a:xfrm>
            <a:off x="838200" y="1513010"/>
            <a:ext cx="11009923" cy="4762744"/>
          </a:xfrm>
        </p:spPr>
        <p:txBody>
          <a:bodyPr>
            <a:normAutofit/>
          </a:bodyPr>
          <a:lstStyle/>
          <a:p>
            <a:pPr lvl="1"/>
            <a:r>
              <a:rPr lang="en-CA" i="1" dirty="0"/>
              <a:t>‘Bibby and colleagues (1975) point out: "even highly automated systems, such as electric power networks, need human beings for supervision, adjustment, maintenance, expansion and improvement. Therefore one can draw the paradoxical conclusion that </a:t>
            </a:r>
            <a:r>
              <a:rPr lang="en-CA" b="1" i="1" dirty="0"/>
              <a:t>automated systems still are man-machine systems, </a:t>
            </a:r>
            <a:r>
              <a:rPr lang="en-CA" i="1" dirty="0"/>
              <a:t>for which both technical and human factors are important.“’ </a:t>
            </a:r>
            <a:r>
              <a:rPr lang="en-CA" dirty="0"/>
              <a:t>(pg. 775)</a:t>
            </a:r>
          </a:p>
          <a:p>
            <a:pPr lvl="1"/>
            <a:endParaRPr lang="en-CA" dirty="0"/>
          </a:p>
          <a:p>
            <a:r>
              <a:rPr lang="en-CA" b="1" dirty="0"/>
              <a:t>Clumsy automation</a:t>
            </a:r>
            <a:r>
              <a:rPr lang="en-CA" dirty="0"/>
              <a:t>: Automation that makes easy tasks easier and harder tasks harder (Wiener, 1989)</a:t>
            </a:r>
          </a:p>
          <a:p>
            <a:r>
              <a:rPr lang="en-CA" b="1" dirty="0"/>
              <a:t>Lumberjack effect: </a:t>
            </a:r>
            <a:r>
              <a:rPr lang="en-CA" dirty="0"/>
              <a:t>“In routine operations, an increased degree of automation supports performance, but in failure conditions, increased automation results in more significant impaired performance” (</a:t>
            </a:r>
            <a:r>
              <a:rPr lang="en-CA" dirty="0" err="1"/>
              <a:t>Sebok</a:t>
            </a:r>
            <a:r>
              <a:rPr lang="en-CA" dirty="0"/>
              <a:t> &amp; </a:t>
            </a:r>
            <a:r>
              <a:rPr lang="en-CA" dirty="0" err="1"/>
              <a:t>Wickens</a:t>
            </a:r>
            <a:r>
              <a:rPr lang="en-CA" dirty="0"/>
              <a:t>, 2016)</a:t>
            </a:r>
          </a:p>
        </p:txBody>
      </p:sp>
    </p:spTree>
    <p:extLst>
      <p:ext uri="{BB962C8B-B14F-4D97-AF65-F5344CB8AC3E}">
        <p14:creationId xmlns:p14="http://schemas.microsoft.com/office/powerpoint/2010/main" val="1981847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85C8-1763-4608-A5A5-E8FECEC8921D}"/>
              </a:ext>
            </a:extLst>
          </p:cNvPr>
          <p:cNvSpPr>
            <a:spLocks noGrp="1"/>
          </p:cNvSpPr>
          <p:nvPr>
            <p:ph type="title"/>
          </p:nvPr>
        </p:nvSpPr>
        <p:spPr/>
        <p:txBody>
          <a:bodyPr/>
          <a:lstStyle/>
          <a:p>
            <a:r>
              <a:rPr lang="en-CA" dirty="0"/>
              <a:t>Automation-induced Errors</a:t>
            </a:r>
          </a:p>
        </p:txBody>
      </p:sp>
      <p:sp>
        <p:nvSpPr>
          <p:cNvPr id="3" name="Content Placeholder 2">
            <a:extLst>
              <a:ext uri="{FF2B5EF4-FFF2-40B4-BE49-F238E27FC236}">
                <a16:creationId xmlns:a16="http://schemas.microsoft.com/office/drawing/2014/main" id="{637BACAC-142B-4D1D-A028-28FC240A283F}"/>
              </a:ext>
            </a:extLst>
          </p:cNvPr>
          <p:cNvSpPr>
            <a:spLocks noGrp="1"/>
          </p:cNvSpPr>
          <p:nvPr>
            <p:ph idx="1"/>
          </p:nvPr>
        </p:nvSpPr>
        <p:spPr>
          <a:xfrm>
            <a:off x="838200" y="1513010"/>
            <a:ext cx="11009923" cy="4762744"/>
          </a:xfrm>
        </p:spPr>
        <p:txBody>
          <a:bodyPr>
            <a:normAutofit lnSpcReduction="10000"/>
          </a:bodyPr>
          <a:lstStyle/>
          <a:p>
            <a:r>
              <a:rPr lang="en-CA" b="1" dirty="0"/>
              <a:t>Brittle failures: </a:t>
            </a:r>
            <a:r>
              <a:rPr lang="en-CA" dirty="0"/>
              <a:t>Sudden catastrophic breakdowns in the system with little or no warning or indication of malfunction</a:t>
            </a:r>
          </a:p>
          <a:p>
            <a:pPr lvl="1"/>
            <a:r>
              <a:rPr lang="en-CA" b="1" dirty="0"/>
              <a:t>Example: </a:t>
            </a:r>
            <a:r>
              <a:rPr lang="en-CA" dirty="0"/>
              <a:t>lane keeping system shuts off in a curve and leaves the lane</a:t>
            </a:r>
          </a:p>
          <a:p>
            <a:pPr lvl="1"/>
            <a:r>
              <a:rPr lang="en-CA" b="1" dirty="0"/>
              <a:t>Graceful Degradation: </a:t>
            </a:r>
            <a:r>
              <a:rPr lang="en-CA" dirty="0"/>
              <a:t>gradual predictable decline</a:t>
            </a:r>
          </a:p>
          <a:p>
            <a:pPr lvl="1"/>
            <a:endParaRPr lang="en-CA" dirty="0"/>
          </a:p>
          <a:p>
            <a:r>
              <a:rPr lang="en-CA" b="1" dirty="0"/>
              <a:t>Mode errors: </a:t>
            </a:r>
            <a:r>
              <a:rPr lang="en-CA" dirty="0"/>
              <a:t>Failure to detect the mode and using incorrect inputs for the given mode.</a:t>
            </a:r>
          </a:p>
          <a:p>
            <a:pPr lvl="1"/>
            <a:r>
              <a:rPr lang="en-CA" dirty="0"/>
              <a:t>Complex automation can switch modes leading to mode errors.</a:t>
            </a:r>
          </a:p>
          <a:p>
            <a:pPr lvl="1"/>
            <a:endParaRPr lang="en-CA" dirty="0"/>
          </a:p>
          <a:p>
            <a:r>
              <a:rPr lang="en-CA" b="1" dirty="0"/>
              <a:t>Configuration errors: </a:t>
            </a:r>
            <a:r>
              <a:rPr lang="en-CA" dirty="0"/>
              <a:t>Incorrect configuration of automation leading to errors.</a:t>
            </a:r>
          </a:p>
          <a:p>
            <a:pPr lvl="1"/>
            <a:r>
              <a:rPr lang="en-CA" b="1" dirty="0"/>
              <a:t>Example: </a:t>
            </a:r>
            <a:r>
              <a:rPr lang="en-CA" dirty="0"/>
              <a:t>Choosing the wrong medical dosage mode in the EHR.</a:t>
            </a:r>
            <a:endParaRPr lang="en-CA" b="1" dirty="0"/>
          </a:p>
          <a:p>
            <a:endParaRPr lang="en-CA" dirty="0"/>
          </a:p>
        </p:txBody>
      </p:sp>
    </p:spTree>
    <p:extLst>
      <p:ext uri="{BB962C8B-B14F-4D97-AF65-F5344CB8AC3E}">
        <p14:creationId xmlns:p14="http://schemas.microsoft.com/office/powerpoint/2010/main" val="2334620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10897</TotalTime>
  <Words>3748</Words>
  <Application>Microsoft Office PowerPoint</Application>
  <PresentationFormat>Widescreen</PresentationFormat>
  <Paragraphs>542</Paragraphs>
  <Slides>66</Slides>
  <Notes>55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66</vt:i4>
      </vt:variant>
    </vt:vector>
  </HeadingPairs>
  <TitlesOfParts>
    <vt:vector size="76" baseType="lpstr">
      <vt:lpstr>Gentona Book</vt:lpstr>
      <vt:lpstr>Gill Sans</vt:lpstr>
      <vt:lpstr>Gill Sans Light</vt:lpstr>
      <vt:lpstr>inherit</vt:lpstr>
      <vt:lpstr>Inter Var</vt:lpstr>
      <vt:lpstr>Arial</vt:lpstr>
      <vt:lpstr>Calibri</vt:lpstr>
      <vt:lpstr>Calibri Light</vt:lpstr>
      <vt:lpstr>Times New Roman</vt:lpstr>
      <vt:lpstr>Office Theme</vt:lpstr>
      <vt:lpstr>Human Automation Interaction</vt:lpstr>
      <vt:lpstr>Human-Machine Interaction</vt:lpstr>
      <vt:lpstr>PowerPoint Presentation</vt:lpstr>
      <vt:lpstr>Automation Pitfalls</vt:lpstr>
      <vt:lpstr>PowerPoint Presentation</vt:lpstr>
      <vt:lpstr>Human Out-of-the-loop Behavior</vt:lpstr>
      <vt:lpstr>PowerPoint Presentation</vt:lpstr>
      <vt:lpstr>Ironies of Automation (Bainbridge, 1983)</vt:lpstr>
      <vt:lpstr>Automation-induced Errors</vt:lpstr>
      <vt:lpstr>PowerPoint Presentation</vt:lpstr>
      <vt:lpstr>Behavioral adaptation</vt:lpstr>
      <vt:lpstr>Behavioral adaption</vt:lpstr>
      <vt:lpstr>Behavioral adaption</vt:lpstr>
      <vt:lpstr>Eutectic Behavior</vt:lpstr>
      <vt:lpstr>Eutectic Behavior</vt:lpstr>
      <vt:lpstr>PowerPoint Presentation</vt:lpstr>
      <vt:lpstr>Automation Reliability</vt:lpstr>
      <vt:lpstr>Trust in Automation (Lee and See, 2004)</vt:lpstr>
      <vt:lpstr>PowerPoint Presentation</vt:lpstr>
      <vt:lpstr>PowerPoint Presentation</vt:lpstr>
      <vt:lpstr>Analytic, Analogical, and Affective Processes Governing Trust</vt:lpstr>
      <vt:lpstr>Making Automation Trustable</vt:lpstr>
      <vt:lpstr>Making Automation Trustable - 2</vt:lpstr>
      <vt:lpstr>PowerPoint Presentation</vt:lpstr>
      <vt:lpstr>PowerPoint Presentation</vt:lpstr>
      <vt:lpstr>Skill Loss and Job Satisfaction</vt:lpstr>
      <vt:lpstr>PowerPoint Presentation</vt:lpstr>
      <vt:lpstr>What other factors impact HAI?</vt:lpstr>
      <vt:lpstr>Types of Automation</vt:lpstr>
      <vt:lpstr>Types of Automation (Parasuraman, Sheridan, Wickens, 2000)</vt:lpstr>
      <vt:lpstr>Sheridan and Verplank’s 10 Levels of Automation of Decision and Action Selection (1978)</vt:lpstr>
      <vt:lpstr>PowerPoint Presentation</vt:lpstr>
      <vt:lpstr>Levels of Automation</vt:lpstr>
      <vt:lpstr>Tools, Prostheses, and Agents</vt:lpstr>
      <vt:lpstr>Tools, Prostheses, and Agents</vt:lpstr>
      <vt:lpstr>Tools, Prostheses, and Agents</vt:lpstr>
      <vt:lpstr>Multi-level Control</vt:lpstr>
      <vt:lpstr>Multi-level Control</vt:lpstr>
      <vt:lpstr>Multi-level Control in Driving</vt:lpstr>
      <vt:lpstr>How do we enhance human-automation interaction?</vt:lpstr>
      <vt:lpstr>Function Allocation</vt:lpstr>
      <vt:lpstr>PowerPoint Presentation</vt:lpstr>
      <vt:lpstr>Hierarchical Task Analysis</vt:lpstr>
      <vt:lpstr>What is Task Analysis</vt:lpstr>
      <vt:lpstr>Goals, Functions &amp; Tasks</vt:lpstr>
      <vt:lpstr>How to Perform a Task Analysis</vt:lpstr>
      <vt:lpstr>Define the Purpose of the Task Analysis</vt:lpstr>
      <vt:lpstr>Categories of Required Data</vt:lpstr>
      <vt:lpstr>Types of Data</vt:lpstr>
      <vt:lpstr>Types of Data</vt:lpstr>
      <vt:lpstr>Types of Data</vt:lpstr>
      <vt:lpstr>Types of Data</vt:lpstr>
      <vt:lpstr>Hierarchical Task Analysis</vt:lpstr>
      <vt:lpstr>Another Example of HTA: Extract of HTA for the task  ‘Land aircraft X at New Orleans Airport using the autoland system’</vt:lpstr>
      <vt:lpstr>Table representation of HTA</vt:lpstr>
      <vt:lpstr>Task Data Collection Methods</vt:lpstr>
      <vt:lpstr>Hierarchical Task Analysis (Example)</vt:lpstr>
      <vt:lpstr>Hierarchical Task Analysis (Example)</vt:lpstr>
      <vt:lpstr>Stopping Criteria</vt:lpstr>
      <vt:lpstr>HTA – Graphical Representation</vt:lpstr>
      <vt:lpstr>Fitts’s List (Lee, 2006)</vt:lpstr>
      <vt:lpstr>Other Factors to Consider</vt:lpstr>
      <vt:lpstr>Function Allocation (FA) Schemes</vt:lpstr>
      <vt:lpstr>Dynamic Function Allocation</vt:lpstr>
      <vt:lpstr>Dynamic Function Allocation</vt:lpstr>
      <vt:lpstr>Dynamic Function Allocation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Human Factors</dc:title>
  <dc:creator>Giang, Wayne Chi Wei</dc:creator>
  <cp:lastModifiedBy>Giang, Wayne Chi Wei</cp:lastModifiedBy>
  <cp:revision>396</cp:revision>
  <dcterms:created xsi:type="dcterms:W3CDTF">2019-01-07T22:37:51Z</dcterms:created>
  <dcterms:modified xsi:type="dcterms:W3CDTF">2024-03-27T02:37:55Z</dcterms:modified>
</cp:coreProperties>
</file>